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15301913" cy="21602700"/>
  <p:notesSz cx="6858000" cy="9144000"/>
  <p:defaultTextStyle>
    <a:defPPr>
      <a:defRPr lang="el-GR"/>
    </a:defPPr>
    <a:lvl1pPr marL="0" algn="l" defTabSz="2017137" rtl="0" eaLnBrk="1" latinLnBrk="0" hangingPunct="1">
      <a:defRPr sz="4000" kern="1200">
        <a:solidFill>
          <a:schemeClr val="tx1"/>
        </a:solidFill>
        <a:latin typeface="+mn-lt"/>
        <a:ea typeface="+mn-ea"/>
        <a:cs typeface="+mn-cs"/>
      </a:defRPr>
    </a:lvl1pPr>
    <a:lvl2pPr marL="1008568" algn="l" defTabSz="2017137" rtl="0" eaLnBrk="1" latinLnBrk="0" hangingPunct="1">
      <a:defRPr sz="4000" kern="1200">
        <a:solidFill>
          <a:schemeClr val="tx1"/>
        </a:solidFill>
        <a:latin typeface="+mn-lt"/>
        <a:ea typeface="+mn-ea"/>
        <a:cs typeface="+mn-cs"/>
      </a:defRPr>
    </a:lvl2pPr>
    <a:lvl3pPr marL="2017137" algn="l" defTabSz="2017137" rtl="0" eaLnBrk="1" latinLnBrk="0" hangingPunct="1">
      <a:defRPr sz="4000" kern="1200">
        <a:solidFill>
          <a:schemeClr val="tx1"/>
        </a:solidFill>
        <a:latin typeface="+mn-lt"/>
        <a:ea typeface="+mn-ea"/>
        <a:cs typeface="+mn-cs"/>
      </a:defRPr>
    </a:lvl3pPr>
    <a:lvl4pPr marL="3025705" algn="l" defTabSz="2017137" rtl="0" eaLnBrk="1" latinLnBrk="0" hangingPunct="1">
      <a:defRPr sz="4000" kern="1200">
        <a:solidFill>
          <a:schemeClr val="tx1"/>
        </a:solidFill>
        <a:latin typeface="+mn-lt"/>
        <a:ea typeface="+mn-ea"/>
        <a:cs typeface="+mn-cs"/>
      </a:defRPr>
    </a:lvl4pPr>
    <a:lvl5pPr marL="4034273" algn="l" defTabSz="2017137" rtl="0" eaLnBrk="1" latinLnBrk="0" hangingPunct="1">
      <a:defRPr sz="4000" kern="1200">
        <a:solidFill>
          <a:schemeClr val="tx1"/>
        </a:solidFill>
        <a:latin typeface="+mn-lt"/>
        <a:ea typeface="+mn-ea"/>
        <a:cs typeface="+mn-cs"/>
      </a:defRPr>
    </a:lvl5pPr>
    <a:lvl6pPr marL="5042842" algn="l" defTabSz="2017137" rtl="0" eaLnBrk="1" latinLnBrk="0" hangingPunct="1">
      <a:defRPr sz="4000" kern="1200">
        <a:solidFill>
          <a:schemeClr val="tx1"/>
        </a:solidFill>
        <a:latin typeface="+mn-lt"/>
        <a:ea typeface="+mn-ea"/>
        <a:cs typeface="+mn-cs"/>
      </a:defRPr>
    </a:lvl6pPr>
    <a:lvl7pPr marL="6051410" algn="l" defTabSz="2017137" rtl="0" eaLnBrk="1" latinLnBrk="0" hangingPunct="1">
      <a:defRPr sz="4000" kern="1200">
        <a:solidFill>
          <a:schemeClr val="tx1"/>
        </a:solidFill>
        <a:latin typeface="+mn-lt"/>
        <a:ea typeface="+mn-ea"/>
        <a:cs typeface="+mn-cs"/>
      </a:defRPr>
    </a:lvl7pPr>
    <a:lvl8pPr marL="7059978" algn="l" defTabSz="2017137" rtl="0" eaLnBrk="1" latinLnBrk="0" hangingPunct="1">
      <a:defRPr sz="4000" kern="1200">
        <a:solidFill>
          <a:schemeClr val="tx1"/>
        </a:solidFill>
        <a:latin typeface="+mn-lt"/>
        <a:ea typeface="+mn-ea"/>
        <a:cs typeface="+mn-cs"/>
      </a:defRPr>
    </a:lvl8pPr>
    <a:lvl9pPr marL="8068547" algn="l" defTabSz="2017137" rtl="0" eaLnBrk="1" latinLnBrk="0" hangingPunct="1">
      <a:defRPr sz="4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6063"/>
    <a:srgbClr val="FB6B53"/>
    <a:srgbClr val="EF758F"/>
    <a:srgbClr val="F84657"/>
    <a:srgbClr val="FB5753"/>
    <a:srgbClr val="FB665B"/>
    <a:srgbClr val="F9836F"/>
    <a:srgbClr val="F9966F"/>
    <a:srgbClr val="4CC8C8"/>
    <a:srgbClr val="4BC9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044" autoAdjust="0"/>
    <p:restoredTop sz="99104" autoAdjust="0"/>
  </p:normalViewPr>
  <p:slideViewPr>
    <p:cSldViewPr>
      <p:cViewPr>
        <p:scale>
          <a:sx n="66" d="100"/>
          <a:sy n="66" d="100"/>
        </p:scale>
        <p:origin x="-90" y="-78"/>
      </p:cViewPr>
      <p:guideLst>
        <p:guide orient="horz" pos="6804"/>
        <p:guide pos="482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147645" y="6710843"/>
            <a:ext cx="13006626" cy="4630578"/>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2295289" y="12241530"/>
            <a:ext cx="10711339" cy="5520690"/>
          </a:xfrm>
        </p:spPr>
        <p:txBody>
          <a:bodyPr/>
          <a:lstStyle>
            <a:lvl1pPr marL="0" indent="0" algn="ctr">
              <a:buNone/>
              <a:defRPr>
                <a:solidFill>
                  <a:schemeClr val="tx1">
                    <a:tint val="75000"/>
                  </a:schemeClr>
                </a:solidFill>
              </a:defRPr>
            </a:lvl1pPr>
            <a:lvl2pPr marL="1008568" indent="0" algn="ctr">
              <a:buNone/>
              <a:defRPr>
                <a:solidFill>
                  <a:schemeClr val="tx1">
                    <a:tint val="75000"/>
                  </a:schemeClr>
                </a:solidFill>
              </a:defRPr>
            </a:lvl2pPr>
            <a:lvl3pPr marL="2017137" indent="0" algn="ctr">
              <a:buNone/>
              <a:defRPr>
                <a:solidFill>
                  <a:schemeClr val="tx1">
                    <a:tint val="75000"/>
                  </a:schemeClr>
                </a:solidFill>
              </a:defRPr>
            </a:lvl3pPr>
            <a:lvl4pPr marL="3025705" indent="0" algn="ctr">
              <a:buNone/>
              <a:defRPr>
                <a:solidFill>
                  <a:schemeClr val="tx1">
                    <a:tint val="75000"/>
                  </a:schemeClr>
                </a:solidFill>
              </a:defRPr>
            </a:lvl4pPr>
            <a:lvl5pPr marL="4034273" indent="0" algn="ctr">
              <a:buNone/>
              <a:defRPr>
                <a:solidFill>
                  <a:schemeClr val="tx1">
                    <a:tint val="75000"/>
                  </a:schemeClr>
                </a:solidFill>
              </a:defRPr>
            </a:lvl5pPr>
            <a:lvl6pPr marL="5042842" indent="0" algn="ctr">
              <a:buNone/>
              <a:defRPr>
                <a:solidFill>
                  <a:schemeClr val="tx1">
                    <a:tint val="75000"/>
                  </a:schemeClr>
                </a:solidFill>
              </a:defRPr>
            </a:lvl6pPr>
            <a:lvl7pPr marL="6051410" indent="0" algn="ctr">
              <a:buNone/>
              <a:defRPr>
                <a:solidFill>
                  <a:schemeClr val="tx1">
                    <a:tint val="75000"/>
                  </a:schemeClr>
                </a:solidFill>
              </a:defRPr>
            </a:lvl7pPr>
            <a:lvl8pPr marL="7059978" indent="0" algn="ctr">
              <a:buNone/>
              <a:defRPr>
                <a:solidFill>
                  <a:schemeClr val="tx1">
                    <a:tint val="75000"/>
                  </a:schemeClr>
                </a:solidFill>
              </a:defRPr>
            </a:lvl8pPr>
            <a:lvl9pPr marL="8068547"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11093887" y="865113"/>
            <a:ext cx="3442930" cy="18432303"/>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765097" y="865113"/>
            <a:ext cx="10073759" cy="18432303"/>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1208747" y="13881736"/>
            <a:ext cx="13006626" cy="4290536"/>
          </a:xfrm>
        </p:spPr>
        <p:txBody>
          <a:bodyPr anchor="t"/>
          <a:lstStyle>
            <a:lvl1pPr algn="l">
              <a:defRPr sz="88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1208747" y="9156149"/>
            <a:ext cx="13006626" cy="4725588"/>
          </a:xfrm>
        </p:spPr>
        <p:txBody>
          <a:bodyPr anchor="b"/>
          <a:lstStyle>
            <a:lvl1pPr marL="0" indent="0">
              <a:buNone/>
              <a:defRPr sz="4500">
                <a:solidFill>
                  <a:schemeClr val="tx1">
                    <a:tint val="75000"/>
                  </a:schemeClr>
                </a:solidFill>
              </a:defRPr>
            </a:lvl1pPr>
            <a:lvl2pPr marL="1008568" indent="0">
              <a:buNone/>
              <a:defRPr sz="4000">
                <a:solidFill>
                  <a:schemeClr val="tx1">
                    <a:tint val="75000"/>
                  </a:schemeClr>
                </a:solidFill>
              </a:defRPr>
            </a:lvl2pPr>
            <a:lvl3pPr marL="2017137" indent="0">
              <a:buNone/>
              <a:defRPr sz="3600">
                <a:solidFill>
                  <a:schemeClr val="tx1">
                    <a:tint val="75000"/>
                  </a:schemeClr>
                </a:solidFill>
              </a:defRPr>
            </a:lvl3pPr>
            <a:lvl4pPr marL="3025705" indent="0">
              <a:buNone/>
              <a:defRPr sz="3100">
                <a:solidFill>
                  <a:schemeClr val="tx1">
                    <a:tint val="75000"/>
                  </a:schemeClr>
                </a:solidFill>
              </a:defRPr>
            </a:lvl4pPr>
            <a:lvl5pPr marL="4034273" indent="0">
              <a:buNone/>
              <a:defRPr sz="3100">
                <a:solidFill>
                  <a:schemeClr val="tx1">
                    <a:tint val="75000"/>
                  </a:schemeClr>
                </a:solidFill>
              </a:defRPr>
            </a:lvl5pPr>
            <a:lvl6pPr marL="5042842" indent="0">
              <a:buNone/>
              <a:defRPr sz="3100">
                <a:solidFill>
                  <a:schemeClr val="tx1">
                    <a:tint val="75000"/>
                  </a:schemeClr>
                </a:solidFill>
              </a:defRPr>
            </a:lvl6pPr>
            <a:lvl7pPr marL="6051410" indent="0">
              <a:buNone/>
              <a:defRPr sz="3100">
                <a:solidFill>
                  <a:schemeClr val="tx1">
                    <a:tint val="75000"/>
                  </a:schemeClr>
                </a:solidFill>
              </a:defRPr>
            </a:lvl7pPr>
            <a:lvl8pPr marL="7059978" indent="0">
              <a:buNone/>
              <a:defRPr sz="3100">
                <a:solidFill>
                  <a:schemeClr val="tx1">
                    <a:tint val="75000"/>
                  </a:schemeClr>
                </a:solidFill>
              </a:defRPr>
            </a:lvl8pPr>
            <a:lvl9pPr marL="8068547" indent="0">
              <a:buNone/>
              <a:defRPr sz="31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765095" y="5040633"/>
            <a:ext cx="6758345" cy="14256783"/>
          </a:xfrm>
        </p:spPr>
        <p:txBody>
          <a:bodyPr/>
          <a:lstStyle>
            <a:lvl1pPr>
              <a:defRPr sz="6100"/>
            </a:lvl1pPr>
            <a:lvl2pPr>
              <a:defRPr sz="5300"/>
            </a:lvl2pPr>
            <a:lvl3pPr>
              <a:defRPr sz="4500"/>
            </a:lvl3pPr>
            <a:lvl4pPr>
              <a:defRPr sz="4000"/>
            </a:lvl4pPr>
            <a:lvl5pPr>
              <a:defRPr sz="4000"/>
            </a:lvl5pPr>
            <a:lvl6pPr>
              <a:defRPr sz="4000"/>
            </a:lvl6pPr>
            <a:lvl7pPr>
              <a:defRPr sz="4000"/>
            </a:lvl7pPr>
            <a:lvl8pPr>
              <a:defRPr sz="4000"/>
            </a:lvl8pPr>
            <a:lvl9pPr>
              <a:defRPr sz="4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7778473" y="5040633"/>
            <a:ext cx="6758345" cy="14256783"/>
          </a:xfrm>
        </p:spPr>
        <p:txBody>
          <a:bodyPr/>
          <a:lstStyle>
            <a:lvl1pPr>
              <a:defRPr sz="6100"/>
            </a:lvl1pPr>
            <a:lvl2pPr>
              <a:defRPr sz="5300"/>
            </a:lvl2pPr>
            <a:lvl3pPr>
              <a:defRPr sz="4500"/>
            </a:lvl3pPr>
            <a:lvl4pPr>
              <a:defRPr sz="4000"/>
            </a:lvl4pPr>
            <a:lvl5pPr>
              <a:defRPr sz="4000"/>
            </a:lvl5pPr>
            <a:lvl6pPr>
              <a:defRPr sz="4000"/>
            </a:lvl6pPr>
            <a:lvl7pPr>
              <a:defRPr sz="4000"/>
            </a:lvl7pPr>
            <a:lvl8pPr>
              <a:defRPr sz="4000"/>
            </a:lvl8pPr>
            <a:lvl9pPr>
              <a:defRPr sz="4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65097" y="4835605"/>
            <a:ext cx="6761002" cy="2015250"/>
          </a:xfrm>
        </p:spPr>
        <p:txBody>
          <a:bodyPr anchor="b"/>
          <a:lstStyle>
            <a:lvl1pPr marL="0" indent="0">
              <a:buNone/>
              <a:defRPr sz="5300" b="1"/>
            </a:lvl1pPr>
            <a:lvl2pPr marL="1008568" indent="0">
              <a:buNone/>
              <a:defRPr sz="4500" b="1"/>
            </a:lvl2pPr>
            <a:lvl3pPr marL="2017137" indent="0">
              <a:buNone/>
              <a:defRPr sz="4000" b="1"/>
            </a:lvl3pPr>
            <a:lvl4pPr marL="3025705" indent="0">
              <a:buNone/>
              <a:defRPr sz="3600" b="1"/>
            </a:lvl4pPr>
            <a:lvl5pPr marL="4034273" indent="0">
              <a:buNone/>
              <a:defRPr sz="3600" b="1"/>
            </a:lvl5pPr>
            <a:lvl6pPr marL="5042842" indent="0">
              <a:buNone/>
              <a:defRPr sz="3600" b="1"/>
            </a:lvl6pPr>
            <a:lvl7pPr marL="6051410" indent="0">
              <a:buNone/>
              <a:defRPr sz="3600" b="1"/>
            </a:lvl7pPr>
            <a:lvl8pPr marL="7059978" indent="0">
              <a:buNone/>
              <a:defRPr sz="3600" b="1"/>
            </a:lvl8pPr>
            <a:lvl9pPr marL="8068547" indent="0">
              <a:buNone/>
              <a:defRPr sz="3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765097" y="6850856"/>
            <a:ext cx="6761002" cy="12446557"/>
          </a:xfrm>
        </p:spPr>
        <p:txBody>
          <a:bodyPr/>
          <a:lstStyle>
            <a:lvl1pPr>
              <a:defRPr sz="5300"/>
            </a:lvl1pPr>
            <a:lvl2pPr>
              <a:defRPr sz="4500"/>
            </a:lvl2pPr>
            <a:lvl3pPr>
              <a:defRPr sz="4000"/>
            </a:lvl3pPr>
            <a:lvl4pPr>
              <a:defRPr sz="3600"/>
            </a:lvl4pPr>
            <a:lvl5pPr>
              <a:defRPr sz="3600"/>
            </a:lvl5pPr>
            <a:lvl6pPr>
              <a:defRPr sz="3600"/>
            </a:lvl6pPr>
            <a:lvl7pPr>
              <a:defRPr sz="3600"/>
            </a:lvl7pPr>
            <a:lvl8pPr>
              <a:defRPr sz="3600"/>
            </a:lvl8pPr>
            <a:lvl9pPr>
              <a:defRPr sz="3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7773161" y="4835605"/>
            <a:ext cx="6763658" cy="2015250"/>
          </a:xfrm>
        </p:spPr>
        <p:txBody>
          <a:bodyPr anchor="b"/>
          <a:lstStyle>
            <a:lvl1pPr marL="0" indent="0">
              <a:buNone/>
              <a:defRPr sz="5300" b="1"/>
            </a:lvl1pPr>
            <a:lvl2pPr marL="1008568" indent="0">
              <a:buNone/>
              <a:defRPr sz="4500" b="1"/>
            </a:lvl2pPr>
            <a:lvl3pPr marL="2017137" indent="0">
              <a:buNone/>
              <a:defRPr sz="4000" b="1"/>
            </a:lvl3pPr>
            <a:lvl4pPr marL="3025705" indent="0">
              <a:buNone/>
              <a:defRPr sz="3600" b="1"/>
            </a:lvl4pPr>
            <a:lvl5pPr marL="4034273" indent="0">
              <a:buNone/>
              <a:defRPr sz="3600" b="1"/>
            </a:lvl5pPr>
            <a:lvl6pPr marL="5042842" indent="0">
              <a:buNone/>
              <a:defRPr sz="3600" b="1"/>
            </a:lvl6pPr>
            <a:lvl7pPr marL="6051410" indent="0">
              <a:buNone/>
              <a:defRPr sz="3600" b="1"/>
            </a:lvl7pPr>
            <a:lvl8pPr marL="7059978" indent="0">
              <a:buNone/>
              <a:defRPr sz="3600" b="1"/>
            </a:lvl8pPr>
            <a:lvl9pPr marL="8068547" indent="0">
              <a:buNone/>
              <a:defRPr sz="3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7773161" y="6850856"/>
            <a:ext cx="6763658" cy="12446557"/>
          </a:xfrm>
        </p:spPr>
        <p:txBody>
          <a:bodyPr/>
          <a:lstStyle>
            <a:lvl1pPr>
              <a:defRPr sz="5300"/>
            </a:lvl1pPr>
            <a:lvl2pPr>
              <a:defRPr sz="4500"/>
            </a:lvl2pPr>
            <a:lvl3pPr>
              <a:defRPr sz="4000"/>
            </a:lvl3pPr>
            <a:lvl4pPr>
              <a:defRPr sz="3600"/>
            </a:lvl4pPr>
            <a:lvl5pPr>
              <a:defRPr sz="3600"/>
            </a:lvl5pPr>
            <a:lvl6pPr>
              <a:defRPr sz="3600"/>
            </a:lvl6pPr>
            <a:lvl7pPr>
              <a:defRPr sz="3600"/>
            </a:lvl7pPr>
            <a:lvl8pPr>
              <a:defRPr sz="3600"/>
            </a:lvl8pPr>
            <a:lvl9pPr>
              <a:defRPr sz="3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765098" y="860108"/>
            <a:ext cx="5034225" cy="3660458"/>
          </a:xfrm>
        </p:spPr>
        <p:txBody>
          <a:bodyPr anchor="b"/>
          <a:lstStyle>
            <a:lvl1pPr algn="l">
              <a:defRPr sz="45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5982625" y="860110"/>
            <a:ext cx="8554195" cy="18437307"/>
          </a:xfrm>
        </p:spPr>
        <p:txBody>
          <a:bodyPr/>
          <a:lstStyle>
            <a:lvl1pPr>
              <a:defRPr sz="7000"/>
            </a:lvl1pPr>
            <a:lvl2pPr>
              <a:defRPr sz="6100"/>
            </a:lvl2pPr>
            <a:lvl3pPr>
              <a:defRPr sz="5300"/>
            </a:lvl3pPr>
            <a:lvl4pPr>
              <a:defRPr sz="4500"/>
            </a:lvl4pPr>
            <a:lvl5pPr>
              <a:defRPr sz="4500"/>
            </a:lvl5pPr>
            <a:lvl6pPr>
              <a:defRPr sz="4500"/>
            </a:lvl6pPr>
            <a:lvl7pPr>
              <a:defRPr sz="4500"/>
            </a:lvl7pPr>
            <a:lvl8pPr>
              <a:defRPr sz="4500"/>
            </a:lvl8pPr>
            <a:lvl9pPr>
              <a:defRPr sz="45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765098" y="4520567"/>
            <a:ext cx="5034225" cy="14776849"/>
          </a:xfrm>
        </p:spPr>
        <p:txBody>
          <a:bodyPr/>
          <a:lstStyle>
            <a:lvl1pPr marL="0" indent="0">
              <a:buNone/>
              <a:defRPr sz="3100"/>
            </a:lvl1pPr>
            <a:lvl2pPr marL="1008568" indent="0">
              <a:buNone/>
              <a:defRPr sz="2700"/>
            </a:lvl2pPr>
            <a:lvl3pPr marL="2017137" indent="0">
              <a:buNone/>
              <a:defRPr sz="2200"/>
            </a:lvl3pPr>
            <a:lvl4pPr marL="3025705" indent="0">
              <a:buNone/>
              <a:defRPr sz="2000"/>
            </a:lvl4pPr>
            <a:lvl5pPr marL="4034273" indent="0">
              <a:buNone/>
              <a:defRPr sz="2000"/>
            </a:lvl5pPr>
            <a:lvl6pPr marL="5042842" indent="0">
              <a:buNone/>
              <a:defRPr sz="2000"/>
            </a:lvl6pPr>
            <a:lvl7pPr marL="6051410" indent="0">
              <a:buNone/>
              <a:defRPr sz="2000"/>
            </a:lvl7pPr>
            <a:lvl8pPr marL="7059978" indent="0">
              <a:buNone/>
              <a:defRPr sz="2000"/>
            </a:lvl8pPr>
            <a:lvl9pPr marL="8068547" indent="0">
              <a:buNone/>
              <a:defRPr sz="20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999282" y="15121892"/>
            <a:ext cx="9181148" cy="1785225"/>
          </a:xfrm>
        </p:spPr>
        <p:txBody>
          <a:bodyPr anchor="b"/>
          <a:lstStyle>
            <a:lvl1pPr algn="l">
              <a:defRPr sz="45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2999282" y="1930240"/>
            <a:ext cx="9181148" cy="12961620"/>
          </a:xfrm>
        </p:spPr>
        <p:txBody>
          <a:bodyPr/>
          <a:lstStyle>
            <a:lvl1pPr marL="0" indent="0">
              <a:buNone/>
              <a:defRPr sz="7000"/>
            </a:lvl1pPr>
            <a:lvl2pPr marL="1008568" indent="0">
              <a:buNone/>
              <a:defRPr sz="6100"/>
            </a:lvl2pPr>
            <a:lvl3pPr marL="2017137" indent="0">
              <a:buNone/>
              <a:defRPr sz="5300"/>
            </a:lvl3pPr>
            <a:lvl4pPr marL="3025705" indent="0">
              <a:buNone/>
              <a:defRPr sz="4500"/>
            </a:lvl4pPr>
            <a:lvl5pPr marL="4034273" indent="0">
              <a:buNone/>
              <a:defRPr sz="4500"/>
            </a:lvl5pPr>
            <a:lvl6pPr marL="5042842" indent="0">
              <a:buNone/>
              <a:defRPr sz="4500"/>
            </a:lvl6pPr>
            <a:lvl7pPr marL="6051410" indent="0">
              <a:buNone/>
              <a:defRPr sz="4500"/>
            </a:lvl7pPr>
            <a:lvl8pPr marL="7059978" indent="0">
              <a:buNone/>
              <a:defRPr sz="4500"/>
            </a:lvl8pPr>
            <a:lvl9pPr marL="8068547" indent="0">
              <a:buNone/>
              <a:defRPr sz="4500"/>
            </a:lvl9pPr>
          </a:lstStyle>
          <a:p>
            <a:endParaRPr lang="el-GR"/>
          </a:p>
        </p:txBody>
      </p:sp>
      <p:sp>
        <p:nvSpPr>
          <p:cNvPr id="4" name="3 - Θέση κειμένου"/>
          <p:cNvSpPr>
            <a:spLocks noGrp="1"/>
          </p:cNvSpPr>
          <p:nvPr>
            <p:ph type="body" sz="half" idx="2"/>
          </p:nvPr>
        </p:nvSpPr>
        <p:spPr>
          <a:xfrm>
            <a:off x="2999282" y="16907117"/>
            <a:ext cx="9181148" cy="2535315"/>
          </a:xfrm>
        </p:spPr>
        <p:txBody>
          <a:bodyPr/>
          <a:lstStyle>
            <a:lvl1pPr marL="0" indent="0">
              <a:buNone/>
              <a:defRPr sz="3100"/>
            </a:lvl1pPr>
            <a:lvl2pPr marL="1008568" indent="0">
              <a:buNone/>
              <a:defRPr sz="2700"/>
            </a:lvl2pPr>
            <a:lvl3pPr marL="2017137" indent="0">
              <a:buNone/>
              <a:defRPr sz="2200"/>
            </a:lvl3pPr>
            <a:lvl4pPr marL="3025705" indent="0">
              <a:buNone/>
              <a:defRPr sz="2000"/>
            </a:lvl4pPr>
            <a:lvl5pPr marL="4034273" indent="0">
              <a:buNone/>
              <a:defRPr sz="2000"/>
            </a:lvl5pPr>
            <a:lvl6pPr marL="5042842" indent="0">
              <a:buNone/>
              <a:defRPr sz="2000"/>
            </a:lvl6pPr>
            <a:lvl7pPr marL="6051410" indent="0">
              <a:buNone/>
              <a:defRPr sz="2000"/>
            </a:lvl7pPr>
            <a:lvl8pPr marL="7059978" indent="0">
              <a:buNone/>
              <a:defRPr sz="2000"/>
            </a:lvl8pPr>
            <a:lvl9pPr marL="8068547" indent="0">
              <a:buNone/>
              <a:defRPr sz="20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EE23D10-6E05-41E1-90A5-16AAE4F133DD}" type="datetimeFigureOut">
              <a:rPr lang="el-GR" smtClean="0"/>
              <a:pPr/>
              <a:t>1/12/2011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33CDEDAC-0C44-4EF5-B3C2-13A6DE224DB5}"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765097" y="865110"/>
            <a:ext cx="13771722" cy="3600450"/>
          </a:xfrm>
          <a:prstGeom prst="rect">
            <a:avLst/>
          </a:prstGeom>
        </p:spPr>
        <p:txBody>
          <a:bodyPr vert="horz" lIns="201714" tIns="100857" rIns="201714" bIns="100857"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65097" y="5040633"/>
            <a:ext cx="13771722" cy="14256783"/>
          </a:xfrm>
          <a:prstGeom prst="rect">
            <a:avLst/>
          </a:prstGeom>
        </p:spPr>
        <p:txBody>
          <a:bodyPr vert="horz" lIns="201714" tIns="100857" rIns="201714" bIns="100857"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765098" y="20022506"/>
            <a:ext cx="3570446" cy="1150143"/>
          </a:xfrm>
          <a:prstGeom prst="rect">
            <a:avLst/>
          </a:prstGeom>
        </p:spPr>
        <p:txBody>
          <a:bodyPr vert="horz" lIns="201714" tIns="100857" rIns="201714" bIns="100857" rtlCol="0" anchor="ctr"/>
          <a:lstStyle>
            <a:lvl1pPr algn="l">
              <a:defRPr sz="2700">
                <a:solidFill>
                  <a:schemeClr val="tx1">
                    <a:tint val="75000"/>
                  </a:schemeClr>
                </a:solidFill>
              </a:defRPr>
            </a:lvl1pPr>
          </a:lstStyle>
          <a:p>
            <a:fld id="{CEE23D10-6E05-41E1-90A5-16AAE4F133DD}" type="datetimeFigureOut">
              <a:rPr lang="el-GR" smtClean="0"/>
              <a:pPr/>
              <a:t>1/12/2011</a:t>
            </a:fld>
            <a:endParaRPr lang="el-GR"/>
          </a:p>
        </p:txBody>
      </p:sp>
      <p:sp>
        <p:nvSpPr>
          <p:cNvPr id="5" name="4 - Θέση υποσέλιδου"/>
          <p:cNvSpPr>
            <a:spLocks noGrp="1"/>
          </p:cNvSpPr>
          <p:nvPr>
            <p:ph type="ftr" sz="quarter" idx="3"/>
          </p:nvPr>
        </p:nvSpPr>
        <p:spPr>
          <a:xfrm>
            <a:off x="5228155" y="20022506"/>
            <a:ext cx="4845606" cy="1150143"/>
          </a:xfrm>
          <a:prstGeom prst="rect">
            <a:avLst/>
          </a:prstGeom>
        </p:spPr>
        <p:txBody>
          <a:bodyPr vert="horz" lIns="201714" tIns="100857" rIns="201714" bIns="100857" rtlCol="0" anchor="ctr"/>
          <a:lstStyle>
            <a:lvl1pPr algn="ctr">
              <a:defRPr sz="27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10966373" y="20022506"/>
            <a:ext cx="3570446" cy="1150143"/>
          </a:xfrm>
          <a:prstGeom prst="rect">
            <a:avLst/>
          </a:prstGeom>
        </p:spPr>
        <p:txBody>
          <a:bodyPr vert="horz" lIns="201714" tIns="100857" rIns="201714" bIns="100857" rtlCol="0" anchor="ctr"/>
          <a:lstStyle>
            <a:lvl1pPr algn="r">
              <a:defRPr sz="2700">
                <a:solidFill>
                  <a:schemeClr val="tx1">
                    <a:tint val="75000"/>
                  </a:schemeClr>
                </a:solidFill>
              </a:defRPr>
            </a:lvl1pPr>
          </a:lstStyle>
          <a:p>
            <a:fld id="{33CDEDAC-0C44-4EF5-B3C2-13A6DE224DB5}"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17137" rtl="0" eaLnBrk="1" latinLnBrk="0" hangingPunct="1">
        <a:spcBef>
          <a:spcPct val="0"/>
        </a:spcBef>
        <a:buNone/>
        <a:defRPr sz="9700" kern="1200">
          <a:solidFill>
            <a:schemeClr val="tx1"/>
          </a:solidFill>
          <a:latin typeface="+mj-lt"/>
          <a:ea typeface="+mj-ea"/>
          <a:cs typeface="+mj-cs"/>
        </a:defRPr>
      </a:lvl1pPr>
    </p:titleStyle>
    <p:bodyStyle>
      <a:lvl1pPr marL="756427" indent="-756427" algn="l" defTabSz="2017137" rtl="0" eaLnBrk="1" latinLnBrk="0" hangingPunct="1">
        <a:spcBef>
          <a:spcPct val="20000"/>
        </a:spcBef>
        <a:buFont typeface="Arial" pitchFamily="34" charset="0"/>
        <a:buChar char="•"/>
        <a:defRPr sz="7000" kern="1200">
          <a:solidFill>
            <a:schemeClr val="tx1"/>
          </a:solidFill>
          <a:latin typeface="+mn-lt"/>
          <a:ea typeface="+mn-ea"/>
          <a:cs typeface="+mn-cs"/>
        </a:defRPr>
      </a:lvl1pPr>
      <a:lvl2pPr marL="1638923" indent="-630355" algn="l" defTabSz="2017137" rtl="0" eaLnBrk="1" latinLnBrk="0" hangingPunct="1">
        <a:spcBef>
          <a:spcPct val="20000"/>
        </a:spcBef>
        <a:buFont typeface="Arial" pitchFamily="34" charset="0"/>
        <a:buChar char="–"/>
        <a:defRPr sz="6100" kern="1200">
          <a:solidFill>
            <a:schemeClr val="tx1"/>
          </a:solidFill>
          <a:latin typeface="+mn-lt"/>
          <a:ea typeface="+mn-ea"/>
          <a:cs typeface="+mn-cs"/>
        </a:defRPr>
      </a:lvl2pPr>
      <a:lvl3pPr marL="2521421" indent="-504284" algn="l" defTabSz="2017137" rtl="0" eaLnBrk="1" latinLnBrk="0" hangingPunct="1">
        <a:spcBef>
          <a:spcPct val="20000"/>
        </a:spcBef>
        <a:buFont typeface="Arial" pitchFamily="34" charset="0"/>
        <a:buChar char="•"/>
        <a:defRPr sz="5300" kern="1200">
          <a:solidFill>
            <a:schemeClr val="tx1"/>
          </a:solidFill>
          <a:latin typeface="+mn-lt"/>
          <a:ea typeface="+mn-ea"/>
          <a:cs typeface="+mn-cs"/>
        </a:defRPr>
      </a:lvl3pPr>
      <a:lvl4pPr marL="3529989" indent="-504284" algn="l" defTabSz="2017137" rtl="0" eaLnBrk="1" latinLnBrk="0" hangingPunct="1">
        <a:spcBef>
          <a:spcPct val="20000"/>
        </a:spcBef>
        <a:buFont typeface="Arial" pitchFamily="34" charset="0"/>
        <a:buChar char="–"/>
        <a:defRPr sz="4500" kern="1200">
          <a:solidFill>
            <a:schemeClr val="tx1"/>
          </a:solidFill>
          <a:latin typeface="+mn-lt"/>
          <a:ea typeface="+mn-ea"/>
          <a:cs typeface="+mn-cs"/>
        </a:defRPr>
      </a:lvl4pPr>
      <a:lvl5pPr marL="4538558" indent="-504284" algn="l" defTabSz="2017137" rtl="0" eaLnBrk="1" latinLnBrk="0" hangingPunct="1">
        <a:spcBef>
          <a:spcPct val="20000"/>
        </a:spcBef>
        <a:buFont typeface="Arial" pitchFamily="34" charset="0"/>
        <a:buChar char="»"/>
        <a:defRPr sz="4500" kern="1200">
          <a:solidFill>
            <a:schemeClr val="tx1"/>
          </a:solidFill>
          <a:latin typeface="+mn-lt"/>
          <a:ea typeface="+mn-ea"/>
          <a:cs typeface="+mn-cs"/>
        </a:defRPr>
      </a:lvl5pPr>
      <a:lvl6pPr marL="5547126" indent="-504284" algn="l" defTabSz="2017137" rtl="0" eaLnBrk="1" latinLnBrk="0" hangingPunct="1">
        <a:spcBef>
          <a:spcPct val="20000"/>
        </a:spcBef>
        <a:buFont typeface="Arial" pitchFamily="34" charset="0"/>
        <a:buChar char="•"/>
        <a:defRPr sz="4500" kern="1200">
          <a:solidFill>
            <a:schemeClr val="tx1"/>
          </a:solidFill>
          <a:latin typeface="+mn-lt"/>
          <a:ea typeface="+mn-ea"/>
          <a:cs typeface="+mn-cs"/>
        </a:defRPr>
      </a:lvl6pPr>
      <a:lvl7pPr marL="6555694" indent="-504284" algn="l" defTabSz="2017137" rtl="0" eaLnBrk="1" latinLnBrk="0" hangingPunct="1">
        <a:spcBef>
          <a:spcPct val="20000"/>
        </a:spcBef>
        <a:buFont typeface="Arial" pitchFamily="34" charset="0"/>
        <a:buChar char="•"/>
        <a:defRPr sz="4500" kern="1200">
          <a:solidFill>
            <a:schemeClr val="tx1"/>
          </a:solidFill>
          <a:latin typeface="+mn-lt"/>
          <a:ea typeface="+mn-ea"/>
          <a:cs typeface="+mn-cs"/>
        </a:defRPr>
      </a:lvl7pPr>
      <a:lvl8pPr marL="7564263" indent="-504284" algn="l" defTabSz="2017137" rtl="0" eaLnBrk="1" latinLnBrk="0" hangingPunct="1">
        <a:spcBef>
          <a:spcPct val="20000"/>
        </a:spcBef>
        <a:buFont typeface="Arial" pitchFamily="34" charset="0"/>
        <a:buChar char="•"/>
        <a:defRPr sz="4500" kern="1200">
          <a:solidFill>
            <a:schemeClr val="tx1"/>
          </a:solidFill>
          <a:latin typeface="+mn-lt"/>
          <a:ea typeface="+mn-ea"/>
          <a:cs typeface="+mn-cs"/>
        </a:defRPr>
      </a:lvl8pPr>
      <a:lvl9pPr marL="8572831" indent="-504284" algn="l" defTabSz="2017137" rtl="0" eaLnBrk="1" latinLnBrk="0" hangingPunct="1">
        <a:spcBef>
          <a:spcPct val="20000"/>
        </a:spcBef>
        <a:buFont typeface="Arial" pitchFamily="34" charset="0"/>
        <a:buChar char="•"/>
        <a:defRPr sz="4500" kern="1200">
          <a:solidFill>
            <a:schemeClr val="tx1"/>
          </a:solidFill>
          <a:latin typeface="+mn-lt"/>
          <a:ea typeface="+mn-ea"/>
          <a:cs typeface="+mn-cs"/>
        </a:defRPr>
      </a:lvl9pPr>
    </p:bodyStyle>
    <p:otherStyle>
      <a:defPPr>
        <a:defRPr lang="el-GR"/>
      </a:defPPr>
      <a:lvl1pPr marL="0" algn="l" defTabSz="2017137" rtl="0" eaLnBrk="1" latinLnBrk="0" hangingPunct="1">
        <a:defRPr sz="4000" kern="1200">
          <a:solidFill>
            <a:schemeClr val="tx1"/>
          </a:solidFill>
          <a:latin typeface="+mn-lt"/>
          <a:ea typeface="+mn-ea"/>
          <a:cs typeface="+mn-cs"/>
        </a:defRPr>
      </a:lvl1pPr>
      <a:lvl2pPr marL="1008568" algn="l" defTabSz="2017137" rtl="0" eaLnBrk="1" latinLnBrk="0" hangingPunct="1">
        <a:defRPr sz="4000" kern="1200">
          <a:solidFill>
            <a:schemeClr val="tx1"/>
          </a:solidFill>
          <a:latin typeface="+mn-lt"/>
          <a:ea typeface="+mn-ea"/>
          <a:cs typeface="+mn-cs"/>
        </a:defRPr>
      </a:lvl2pPr>
      <a:lvl3pPr marL="2017137" algn="l" defTabSz="2017137" rtl="0" eaLnBrk="1" latinLnBrk="0" hangingPunct="1">
        <a:defRPr sz="4000" kern="1200">
          <a:solidFill>
            <a:schemeClr val="tx1"/>
          </a:solidFill>
          <a:latin typeface="+mn-lt"/>
          <a:ea typeface="+mn-ea"/>
          <a:cs typeface="+mn-cs"/>
        </a:defRPr>
      </a:lvl3pPr>
      <a:lvl4pPr marL="3025705" algn="l" defTabSz="2017137" rtl="0" eaLnBrk="1" latinLnBrk="0" hangingPunct="1">
        <a:defRPr sz="4000" kern="1200">
          <a:solidFill>
            <a:schemeClr val="tx1"/>
          </a:solidFill>
          <a:latin typeface="+mn-lt"/>
          <a:ea typeface="+mn-ea"/>
          <a:cs typeface="+mn-cs"/>
        </a:defRPr>
      </a:lvl4pPr>
      <a:lvl5pPr marL="4034273" algn="l" defTabSz="2017137" rtl="0" eaLnBrk="1" latinLnBrk="0" hangingPunct="1">
        <a:defRPr sz="4000" kern="1200">
          <a:solidFill>
            <a:schemeClr val="tx1"/>
          </a:solidFill>
          <a:latin typeface="+mn-lt"/>
          <a:ea typeface="+mn-ea"/>
          <a:cs typeface="+mn-cs"/>
        </a:defRPr>
      </a:lvl5pPr>
      <a:lvl6pPr marL="5042842" algn="l" defTabSz="2017137" rtl="0" eaLnBrk="1" latinLnBrk="0" hangingPunct="1">
        <a:defRPr sz="4000" kern="1200">
          <a:solidFill>
            <a:schemeClr val="tx1"/>
          </a:solidFill>
          <a:latin typeface="+mn-lt"/>
          <a:ea typeface="+mn-ea"/>
          <a:cs typeface="+mn-cs"/>
        </a:defRPr>
      </a:lvl6pPr>
      <a:lvl7pPr marL="6051410" algn="l" defTabSz="2017137" rtl="0" eaLnBrk="1" latinLnBrk="0" hangingPunct="1">
        <a:defRPr sz="4000" kern="1200">
          <a:solidFill>
            <a:schemeClr val="tx1"/>
          </a:solidFill>
          <a:latin typeface="+mn-lt"/>
          <a:ea typeface="+mn-ea"/>
          <a:cs typeface="+mn-cs"/>
        </a:defRPr>
      </a:lvl7pPr>
      <a:lvl8pPr marL="7059978" algn="l" defTabSz="2017137" rtl="0" eaLnBrk="1" latinLnBrk="0" hangingPunct="1">
        <a:defRPr sz="4000" kern="1200">
          <a:solidFill>
            <a:schemeClr val="tx1"/>
          </a:solidFill>
          <a:latin typeface="+mn-lt"/>
          <a:ea typeface="+mn-ea"/>
          <a:cs typeface="+mn-cs"/>
        </a:defRPr>
      </a:lvl8pPr>
      <a:lvl9pPr marL="8068547" algn="l" defTabSz="2017137" rtl="0" eaLnBrk="1" latinLnBrk="0" hangingPunct="1">
        <a:defRPr sz="4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 Ορθογώνιο"/>
          <p:cNvSpPr/>
          <p:nvPr/>
        </p:nvSpPr>
        <p:spPr>
          <a:xfrm>
            <a:off x="7833521" y="11495097"/>
            <a:ext cx="7172980" cy="3060000"/>
          </a:xfrm>
          <a:prstGeom prst="rect">
            <a:avLst/>
          </a:prstGeom>
          <a:gradFill>
            <a:gsLst>
              <a:gs pos="0">
                <a:srgbClr val="CBFC18">
                  <a:alpha val="90000"/>
                </a:srgbClr>
              </a:gs>
              <a:gs pos="50000">
                <a:srgbClr val="FFFF00">
                  <a:alpha val="90000"/>
                </a:srgbClr>
              </a:gs>
              <a:gs pos="100000">
                <a:srgbClr val="FFCB25">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1500" tIns="40750" rIns="81500" bIns="40750" rtlCol="0" anchor="ctr"/>
          <a:lstStyle/>
          <a:p>
            <a:pPr algn="ctr"/>
            <a:endParaRPr lang="el-GR" dirty="0"/>
          </a:p>
        </p:txBody>
      </p:sp>
      <p:sp>
        <p:nvSpPr>
          <p:cNvPr id="9" name="TextBox 13"/>
          <p:cNvSpPr txBox="1"/>
          <p:nvPr/>
        </p:nvSpPr>
        <p:spPr>
          <a:xfrm>
            <a:off x="8447065" y="11495097"/>
            <a:ext cx="5821985" cy="1998205"/>
          </a:xfrm>
          <a:prstGeom prst="rect">
            <a:avLst/>
          </a:prstGeom>
          <a:noFill/>
        </p:spPr>
        <p:txBody>
          <a:bodyPr wrap="square" lIns="81500" tIns="40750" rIns="81500" bIns="40750" rtlCol="0">
            <a:spAutoFit/>
          </a:bodyPr>
          <a:lstStyle/>
          <a:p>
            <a:pPr algn="ctr">
              <a:spcAft>
                <a:spcPts val="600"/>
              </a:spcAft>
            </a:pPr>
            <a:r>
              <a:rPr lang="el-GR" sz="1800" b="1" dirty="0" smtClean="0">
                <a:latin typeface="Times New Roman" pitchFamily="18" charset="0"/>
                <a:cs typeface="Times New Roman" pitchFamily="18" charset="0"/>
              </a:rPr>
              <a:t>Μέθοδοι διαχείρισης των αποβλήτων</a:t>
            </a:r>
          </a:p>
          <a:p>
            <a:pPr indent="144000">
              <a:spcAft>
                <a:spcPts val="600"/>
              </a:spcAft>
            </a:pPr>
            <a:r>
              <a:rPr lang="el-GR" sz="1400" dirty="0" smtClean="0">
                <a:latin typeface="Times New Roman" pitchFamily="18" charset="0"/>
                <a:cs typeface="Times New Roman" pitchFamily="18" charset="0"/>
              </a:rPr>
              <a:t>Οι μέθοδοι, </a:t>
            </a:r>
            <a:r>
              <a:rPr lang="el-GR" sz="1400" dirty="0">
                <a:latin typeface="Times New Roman" pitchFamily="18" charset="0"/>
                <a:cs typeface="Times New Roman" pitchFamily="18" charset="0"/>
              </a:rPr>
              <a:t>που έχουν δοκιμαστεί σε μεγαλύτερη έκταση μέχρι σήμερα για τη διαχείριση των </a:t>
            </a:r>
            <a:r>
              <a:rPr lang="el-GR" sz="1400" dirty="0" smtClean="0">
                <a:latin typeface="Times New Roman" pitchFamily="18" charset="0"/>
                <a:cs typeface="Times New Roman" pitchFamily="18" charset="0"/>
              </a:rPr>
              <a:t>αποβλήτων, </a:t>
            </a:r>
            <a:r>
              <a:rPr lang="el-GR" sz="1400" dirty="0">
                <a:latin typeface="Times New Roman" pitchFamily="18" charset="0"/>
                <a:cs typeface="Times New Roman" pitchFamily="18" charset="0"/>
              </a:rPr>
              <a:t>είναι</a:t>
            </a:r>
            <a:r>
              <a:rPr lang="el-GR" sz="1400" dirty="0" smtClean="0">
                <a:latin typeface="Times New Roman" pitchFamily="18" charset="0"/>
                <a:cs typeface="Times New Roman" pitchFamily="18" charset="0"/>
              </a:rPr>
              <a:t>:</a:t>
            </a:r>
            <a:endParaRPr lang="el-GR" sz="1400" dirty="0">
              <a:latin typeface="Times New Roman" pitchFamily="18" charset="0"/>
              <a:cs typeface="Times New Roman" pitchFamily="18" charset="0"/>
            </a:endParaRPr>
          </a:p>
          <a:p>
            <a:pPr marL="1314195" lvl="1" indent="-305627">
              <a:spcAft>
                <a:spcPts val="500"/>
              </a:spcAft>
              <a:buFont typeface="Arial" pitchFamily="34" charset="0"/>
              <a:buChar char="•"/>
            </a:pPr>
            <a:r>
              <a:rPr lang="en-US" sz="1400" dirty="0" err="1">
                <a:latin typeface="Times New Roman" pitchFamily="18" charset="0"/>
                <a:cs typeface="Times New Roman" pitchFamily="18" charset="0"/>
              </a:rPr>
              <a:t>Εξάτμιση</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σε</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ειδικές</a:t>
            </a:r>
            <a:r>
              <a:rPr lang="en-US" sz="1400" dirty="0">
                <a:latin typeface="Times New Roman" pitchFamily="18" charset="0"/>
                <a:cs typeface="Times New Roman" pitchFamily="18" charset="0"/>
              </a:rPr>
              <a:t> </a:t>
            </a:r>
            <a:r>
              <a:rPr lang="en-US" sz="1400" dirty="0" err="1">
                <a:latin typeface="Times New Roman" pitchFamily="18" charset="0"/>
                <a:cs typeface="Times New Roman" pitchFamily="18" charset="0"/>
              </a:rPr>
              <a:t>δεξ</a:t>
            </a:r>
            <a:r>
              <a:rPr lang="en-US" sz="1400" dirty="0">
                <a:latin typeface="Times New Roman" pitchFamily="18" charset="0"/>
                <a:cs typeface="Times New Roman" pitchFamily="18" charset="0"/>
              </a:rPr>
              <a:t>αμενές</a:t>
            </a:r>
            <a:endParaRPr lang="el-GR" sz="1400" dirty="0">
              <a:latin typeface="Times New Roman" pitchFamily="18" charset="0"/>
              <a:cs typeface="Times New Roman" pitchFamily="18" charset="0"/>
            </a:endParaRPr>
          </a:p>
          <a:p>
            <a:pPr marL="1314195" lvl="1" indent="-305627">
              <a:spcAft>
                <a:spcPts val="500"/>
              </a:spcAft>
              <a:buFont typeface="Arial" pitchFamily="34" charset="0"/>
              <a:buChar char="•"/>
            </a:pPr>
            <a:r>
              <a:rPr lang="en-US" sz="1400" dirty="0" err="1">
                <a:latin typeface="Times New Roman" pitchFamily="18" charset="0"/>
                <a:cs typeface="Times New Roman" pitchFamily="18" charset="0"/>
              </a:rPr>
              <a:t>Αερό</a:t>
            </a:r>
            <a:r>
              <a:rPr lang="en-US" sz="1400" dirty="0">
                <a:latin typeface="Times New Roman" pitchFamily="18" charset="0"/>
                <a:cs typeface="Times New Roman" pitchFamily="18" charset="0"/>
              </a:rPr>
              <a:t>βιος βιολογικός καθαρισμός</a:t>
            </a:r>
            <a:endParaRPr lang="el-GR" sz="1400" dirty="0">
              <a:latin typeface="Times New Roman" pitchFamily="18" charset="0"/>
              <a:cs typeface="Times New Roman" pitchFamily="18" charset="0"/>
            </a:endParaRPr>
          </a:p>
          <a:p>
            <a:pPr marL="1314195" lvl="1" indent="-305627">
              <a:spcAft>
                <a:spcPts val="500"/>
              </a:spcAft>
              <a:buFont typeface="Arial" pitchFamily="34" charset="0"/>
              <a:buChar char="•"/>
            </a:pPr>
            <a:r>
              <a:rPr lang="en-US" sz="1400" dirty="0">
                <a:latin typeface="Times New Roman" pitchFamily="18" charset="0"/>
                <a:cs typeface="Times New Roman" pitchFamily="18" charset="0"/>
              </a:rPr>
              <a:t>Απ</a:t>
            </a:r>
            <a:r>
              <a:rPr lang="en-US" sz="1400" dirty="0" err="1">
                <a:latin typeface="Times New Roman" pitchFamily="18" charset="0"/>
                <a:cs typeface="Times New Roman" pitchFamily="18" charset="0"/>
              </a:rPr>
              <a:t>οτέφρωση</a:t>
            </a:r>
            <a:r>
              <a:rPr lang="en-US" sz="1400" dirty="0">
                <a:latin typeface="Times New Roman" pitchFamily="18" charset="0"/>
                <a:cs typeface="Times New Roman" pitchFamily="18" charset="0"/>
              </a:rPr>
              <a:t> </a:t>
            </a:r>
            <a:endParaRPr lang="el-GR" sz="1400" dirty="0">
              <a:latin typeface="Times New Roman" pitchFamily="18" charset="0"/>
              <a:cs typeface="Times New Roman" pitchFamily="18" charset="0"/>
            </a:endParaRPr>
          </a:p>
          <a:p>
            <a:pPr marL="1314195" lvl="1" indent="-305627">
              <a:spcAft>
                <a:spcPts val="500"/>
              </a:spcAft>
              <a:buFont typeface="Arial" pitchFamily="34" charset="0"/>
              <a:buChar char="•"/>
            </a:pPr>
            <a:r>
              <a:rPr lang="el-GR" sz="1400" dirty="0">
                <a:latin typeface="Times New Roman" pitchFamily="18" charset="0"/>
                <a:cs typeface="Times New Roman" pitchFamily="18" charset="0"/>
              </a:rPr>
              <a:t>Ανακύκλωση</a:t>
            </a:r>
          </a:p>
        </p:txBody>
      </p:sp>
      <p:sp>
        <p:nvSpPr>
          <p:cNvPr id="17" name="16 - Ορθογώνιο"/>
          <p:cNvSpPr/>
          <p:nvPr/>
        </p:nvSpPr>
        <p:spPr>
          <a:xfrm>
            <a:off x="300890" y="11495097"/>
            <a:ext cx="7167501" cy="3060000"/>
          </a:xfrm>
          <a:prstGeom prst="rect">
            <a:avLst/>
          </a:prstGeom>
          <a:gradFill>
            <a:gsLst>
              <a:gs pos="0">
                <a:srgbClr val="CBFC18">
                  <a:alpha val="90000"/>
                </a:srgbClr>
              </a:gs>
              <a:gs pos="50000">
                <a:srgbClr val="FFFF00">
                  <a:alpha val="90000"/>
                </a:srgbClr>
              </a:gs>
              <a:gs pos="100000">
                <a:srgbClr val="FFCB25">
                  <a:alpha val="90000"/>
                </a:srgbClr>
              </a:gs>
            </a:gsLst>
            <a:lin ang="5400000" scaled="0"/>
          </a:gradFill>
          <a:ln w="0">
            <a:noFill/>
          </a:ln>
          <a:effectLst>
            <a:outerShdw blurRad="50800" dist="50800" algn="ctr" rotWithShape="0">
              <a:srgbClr val="000000">
                <a:alpha val="43137"/>
              </a:srgbClr>
            </a:outerShdw>
          </a:effectLst>
        </p:spPr>
        <p:style>
          <a:lnRef idx="2">
            <a:schemeClr val="accent1">
              <a:shade val="50000"/>
            </a:schemeClr>
          </a:lnRef>
          <a:fillRef idx="1">
            <a:schemeClr val="accent1"/>
          </a:fillRef>
          <a:effectRef idx="0">
            <a:schemeClr val="accent1"/>
          </a:effectRef>
          <a:fontRef idx="minor">
            <a:schemeClr val="lt1"/>
          </a:fontRef>
        </p:style>
        <p:txBody>
          <a:bodyPr lIns="81500" tIns="40750" rIns="81500" bIns="40750" rtlCol="0" anchor="ctr"/>
          <a:lstStyle/>
          <a:p>
            <a:pPr algn="ctr"/>
            <a:endParaRPr lang="el-GR"/>
          </a:p>
        </p:txBody>
      </p:sp>
      <p:sp>
        <p:nvSpPr>
          <p:cNvPr id="8" name="TextBox 20"/>
          <p:cNvSpPr txBox="1"/>
          <p:nvPr/>
        </p:nvSpPr>
        <p:spPr>
          <a:xfrm>
            <a:off x="1142515" y="13065156"/>
            <a:ext cx="5385891" cy="1451902"/>
          </a:xfrm>
          <a:prstGeom prst="rect">
            <a:avLst/>
          </a:prstGeom>
          <a:noFill/>
        </p:spPr>
        <p:txBody>
          <a:bodyPr wrap="square" lIns="81500" tIns="40750" rIns="81500" bIns="40750" rtlCol="0">
            <a:spAutoFit/>
          </a:bodyPr>
          <a:lstStyle/>
          <a:p>
            <a:pPr algn="ctr">
              <a:spcAft>
                <a:spcPts val="300"/>
              </a:spcAft>
            </a:pPr>
            <a:r>
              <a:rPr lang="el-GR" sz="1800" b="1" dirty="0" smtClean="0">
                <a:latin typeface="Times New Roman" pitchFamily="18" charset="0"/>
                <a:cs typeface="Times New Roman" pitchFamily="18" charset="0"/>
              </a:rPr>
              <a:t>Σύσταση αποβλήτων των ελαιουργείων:</a:t>
            </a:r>
          </a:p>
          <a:p>
            <a:pPr marL="720000" indent="-305627" algn="just">
              <a:spcAft>
                <a:spcPts val="500"/>
              </a:spcAft>
              <a:buFont typeface="Arial" pitchFamily="34" charset="0"/>
              <a:buChar char="•"/>
            </a:pPr>
            <a:r>
              <a:rPr lang="el-GR" sz="1400" dirty="0" smtClean="0">
                <a:latin typeface="Times New Roman" pitchFamily="18" charset="0"/>
                <a:cs typeface="Times New Roman" pitchFamily="18" charset="0"/>
              </a:rPr>
              <a:t>σάκχαρα </a:t>
            </a:r>
            <a:r>
              <a:rPr lang="el-GR" sz="1400" dirty="0">
                <a:latin typeface="Times New Roman" pitchFamily="18" charset="0"/>
                <a:cs typeface="Times New Roman" pitchFamily="18" charset="0"/>
              </a:rPr>
              <a:t>(</a:t>
            </a:r>
            <a:r>
              <a:rPr lang="el-GR" sz="1400" dirty="0" err="1">
                <a:latin typeface="Times New Roman" pitchFamily="18" charset="0"/>
                <a:cs typeface="Times New Roman" pitchFamily="18" charset="0"/>
              </a:rPr>
              <a:t>μαννόζη</a:t>
            </a:r>
            <a:r>
              <a:rPr lang="el-GR" sz="1400" dirty="0">
                <a:latin typeface="Times New Roman" pitchFamily="18" charset="0"/>
                <a:cs typeface="Times New Roman" pitchFamily="18" charset="0"/>
              </a:rPr>
              <a:t>, </a:t>
            </a:r>
            <a:r>
              <a:rPr lang="el-GR" sz="1400" dirty="0" err="1">
                <a:latin typeface="Times New Roman" pitchFamily="18" charset="0"/>
                <a:cs typeface="Times New Roman" pitchFamily="18" charset="0"/>
              </a:rPr>
              <a:t>σουκρόζη</a:t>
            </a:r>
            <a:r>
              <a:rPr lang="el-GR" sz="1400" dirty="0">
                <a:latin typeface="Times New Roman" pitchFamily="18" charset="0"/>
                <a:cs typeface="Times New Roman" pitchFamily="18" charset="0"/>
              </a:rPr>
              <a:t>, γαλακτόζη και </a:t>
            </a:r>
            <a:r>
              <a:rPr lang="el-GR" sz="1400" dirty="0" smtClean="0">
                <a:latin typeface="Times New Roman" pitchFamily="18" charset="0"/>
                <a:cs typeface="Times New Roman" pitchFamily="18" charset="0"/>
              </a:rPr>
              <a:t>γλυκόζη)</a:t>
            </a:r>
          </a:p>
          <a:p>
            <a:pPr marL="720000" indent="-305627" algn="just">
              <a:spcAft>
                <a:spcPts val="500"/>
              </a:spcAft>
              <a:buFont typeface="Arial" pitchFamily="34" charset="0"/>
              <a:buChar char="•"/>
            </a:pPr>
            <a:r>
              <a:rPr lang="el-GR" sz="1400" dirty="0" smtClean="0">
                <a:latin typeface="Times New Roman" pitchFamily="18" charset="0"/>
                <a:cs typeface="Times New Roman" pitchFamily="18" charset="0"/>
              </a:rPr>
              <a:t>πρωτεΐνες</a:t>
            </a:r>
            <a:endParaRPr lang="el-GR" sz="1400" dirty="0">
              <a:latin typeface="Times New Roman" pitchFamily="18" charset="0"/>
              <a:cs typeface="Times New Roman" pitchFamily="18" charset="0"/>
            </a:endParaRPr>
          </a:p>
          <a:p>
            <a:pPr marL="720000" indent="-305627" algn="just" defTabSz="815005" eaLnBrk="0" fontAlgn="base" hangingPunct="0">
              <a:spcAft>
                <a:spcPts val="500"/>
              </a:spcAft>
              <a:buFont typeface="Arial" pitchFamily="34" charset="0"/>
              <a:buChar char="•"/>
            </a:pPr>
            <a:r>
              <a:rPr lang="el-GR" sz="1400" dirty="0" smtClean="0">
                <a:solidFill>
                  <a:prstClr val="black"/>
                </a:solidFill>
                <a:latin typeface="Times New Roman" pitchFamily="18" charset="0"/>
                <a:ea typeface="Calibri" pitchFamily="34" charset="0"/>
                <a:cs typeface="Times New Roman" pitchFamily="18" charset="0"/>
              </a:rPr>
              <a:t>οργανικά </a:t>
            </a:r>
            <a:r>
              <a:rPr lang="el-GR" sz="1400" dirty="0">
                <a:solidFill>
                  <a:prstClr val="black"/>
                </a:solidFill>
                <a:latin typeface="Times New Roman" pitchFamily="18" charset="0"/>
                <a:ea typeface="Calibri" pitchFamily="34" charset="0"/>
                <a:cs typeface="Times New Roman" pitchFamily="18" charset="0"/>
              </a:rPr>
              <a:t>οξέα, (οξικό, </a:t>
            </a:r>
            <a:r>
              <a:rPr lang="el-GR" sz="1400" dirty="0" err="1">
                <a:solidFill>
                  <a:prstClr val="black"/>
                </a:solidFill>
                <a:latin typeface="Times New Roman" pitchFamily="18" charset="0"/>
                <a:ea typeface="Calibri" pitchFamily="34" charset="0"/>
                <a:cs typeface="Times New Roman" pitchFamily="18" charset="0"/>
              </a:rPr>
              <a:t>μηλονικό</a:t>
            </a:r>
            <a:r>
              <a:rPr lang="el-GR" sz="1400" dirty="0">
                <a:solidFill>
                  <a:prstClr val="black"/>
                </a:solidFill>
                <a:latin typeface="Times New Roman" pitchFamily="18" charset="0"/>
                <a:ea typeface="Calibri" pitchFamily="34" charset="0"/>
                <a:cs typeface="Times New Roman" pitchFamily="18" charset="0"/>
              </a:rPr>
              <a:t>, γαλακτικό)</a:t>
            </a:r>
          </a:p>
          <a:p>
            <a:pPr marL="720000" indent="-305627" algn="just" defTabSz="815005" eaLnBrk="0" fontAlgn="base" hangingPunct="0">
              <a:spcAft>
                <a:spcPts val="500"/>
              </a:spcAft>
              <a:buFont typeface="Arial" pitchFamily="34" charset="0"/>
              <a:buChar char="•"/>
            </a:pPr>
            <a:r>
              <a:rPr lang="el-GR" sz="1400" dirty="0" smtClean="0">
                <a:solidFill>
                  <a:prstClr val="black"/>
                </a:solidFill>
                <a:latin typeface="Times New Roman" pitchFamily="18" charset="0"/>
                <a:ea typeface="Calibri" pitchFamily="34" charset="0"/>
                <a:cs typeface="Times New Roman" pitchFamily="18" charset="0"/>
              </a:rPr>
              <a:t>ανόργανα </a:t>
            </a:r>
            <a:r>
              <a:rPr lang="el-GR" sz="1400" dirty="0">
                <a:solidFill>
                  <a:prstClr val="black"/>
                </a:solidFill>
                <a:latin typeface="Times New Roman" pitchFamily="18" charset="0"/>
                <a:ea typeface="Calibri" pitchFamily="34" charset="0"/>
                <a:cs typeface="Times New Roman" pitchFamily="18" charset="0"/>
              </a:rPr>
              <a:t>άλατα  </a:t>
            </a:r>
          </a:p>
        </p:txBody>
      </p:sp>
      <p:sp>
        <p:nvSpPr>
          <p:cNvPr id="7" name="TextBox 19"/>
          <p:cNvSpPr txBox="1"/>
          <p:nvPr/>
        </p:nvSpPr>
        <p:spPr>
          <a:xfrm>
            <a:off x="1297693" y="11495097"/>
            <a:ext cx="5075307" cy="1444720"/>
          </a:xfrm>
          <a:prstGeom prst="rect">
            <a:avLst/>
          </a:prstGeom>
          <a:noFill/>
        </p:spPr>
        <p:txBody>
          <a:bodyPr wrap="square" lIns="81500" tIns="40750" rIns="81500" bIns="40750" rtlCol="0">
            <a:spAutoFit/>
          </a:bodyPr>
          <a:lstStyle/>
          <a:p>
            <a:pPr algn="ctr" defTabSz="815005" eaLnBrk="0" fontAlgn="base" hangingPunct="0">
              <a:spcBef>
                <a:spcPct val="0"/>
              </a:spcBef>
              <a:spcAft>
                <a:spcPts val="400"/>
              </a:spcAft>
            </a:pPr>
            <a:r>
              <a:rPr lang="el-GR" sz="1800" b="1" dirty="0">
                <a:solidFill>
                  <a:prstClr val="black"/>
                </a:solidFill>
                <a:latin typeface="Times New Roman" pitchFamily="18" charset="0"/>
                <a:ea typeface="Calibri" pitchFamily="34" charset="0"/>
                <a:cs typeface="Times New Roman" pitchFamily="18" charset="0"/>
              </a:rPr>
              <a:t>Χαρακτηριστικά αποβλήτων </a:t>
            </a:r>
            <a:r>
              <a:rPr lang="el-GR" sz="1800" b="1" dirty="0" smtClean="0">
                <a:solidFill>
                  <a:prstClr val="black"/>
                </a:solidFill>
                <a:latin typeface="Times New Roman" pitchFamily="18" charset="0"/>
                <a:ea typeface="Calibri" pitchFamily="34" charset="0"/>
                <a:cs typeface="Times New Roman" pitchFamily="18" charset="0"/>
              </a:rPr>
              <a:t>των ελαιουργείων:</a:t>
            </a:r>
          </a:p>
          <a:p>
            <a:pPr marL="962604" indent="-305627" algn="just" defTabSz="815005" eaLnBrk="0" fontAlgn="base" hangingPunct="0">
              <a:lnSpc>
                <a:spcPct val="120000"/>
              </a:lnSpc>
              <a:spcBef>
                <a:spcPct val="0"/>
              </a:spcBef>
              <a:spcAft>
                <a:spcPct val="0"/>
              </a:spcAft>
              <a:buFont typeface="Arial" pitchFamily="34" charset="0"/>
              <a:buChar char="•"/>
            </a:pPr>
            <a:r>
              <a:rPr lang="el-GR" sz="1400" dirty="0" smtClean="0">
                <a:solidFill>
                  <a:prstClr val="black"/>
                </a:solidFill>
                <a:latin typeface="Times New Roman" pitchFamily="18" charset="0"/>
                <a:ea typeface="Calibri" pitchFamily="34" charset="0"/>
                <a:cs typeface="Times New Roman" pitchFamily="18" charset="0"/>
              </a:rPr>
              <a:t>όξινα </a:t>
            </a:r>
            <a:r>
              <a:rPr lang="el-GR" sz="1400" dirty="0">
                <a:solidFill>
                  <a:prstClr val="black"/>
                </a:solidFill>
                <a:latin typeface="Times New Roman" pitchFamily="18" charset="0"/>
                <a:ea typeface="Calibri" pitchFamily="34" charset="0"/>
                <a:cs typeface="Times New Roman" pitchFamily="18" charset="0"/>
              </a:rPr>
              <a:t>(pH=3-6) </a:t>
            </a:r>
            <a:endParaRPr lang="el-GR" sz="1400" dirty="0" smtClean="0">
              <a:solidFill>
                <a:prstClr val="black"/>
              </a:solidFill>
              <a:latin typeface="Times New Roman" pitchFamily="18" charset="0"/>
              <a:ea typeface="Calibri" pitchFamily="34" charset="0"/>
              <a:cs typeface="Times New Roman" pitchFamily="18" charset="0"/>
            </a:endParaRPr>
          </a:p>
          <a:p>
            <a:pPr marL="962604" indent="-305627" algn="just" defTabSz="815005" eaLnBrk="0" fontAlgn="base" hangingPunct="0">
              <a:lnSpc>
                <a:spcPct val="120000"/>
              </a:lnSpc>
              <a:spcBef>
                <a:spcPct val="0"/>
              </a:spcBef>
              <a:spcAft>
                <a:spcPct val="0"/>
              </a:spcAft>
              <a:buFont typeface="Arial" pitchFamily="34" charset="0"/>
              <a:buChar char="•"/>
            </a:pPr>
            <a:r>
              <a:rPr lang="el-GR" sz="1400" dirty="0" smtClean="0">
                <a:solidFill>
                  <a:prstClr val="black"/>
                </a:solidFill>
                <a:latin typeface="Times New Roman" pitchFamily="18" charset="0"/>
                <a:ea typeface="Calibri" pitchFamily="34" charset="0"/>
                <a:cs typeface="Times New Roman" pitchFamily="18" charset="0"/>
              </a:rPr>
              <a:t>χαρακτηριστικής οσμής</a:t>
            </a:r>
          </a:p>
          <a:p>
            <a:pPr marL="962604" indent="-305627" algn="just" defTabSz="815005" eaLnBrk="0" fontAlgn="base" hangingPunct="0">
              <a:lnSpc>
                <a:spcPct val="120000"/>
              </a:lnSpc>
              <a:spcBef>
                <a:spcPct val="0"/>
              </a:spcBef>
              <a:spcAft>
                <a:spcPct val="0"/>
              </a:spcAft>
              <a:buFont typeface="Arial" pitchFamily="34" charset="0"/>
              <a:buChar char="•"/>
            </a:pPr>
            <a:r>
              <a:rPr lang="el-GR" sz="1400" dirty="0" smtClean="0">
                <a:solidFill>
                  <a:prstClr val="black"/>
                </a:solidFill>
                <a:latin typeface="Times New Roman" pitchFamily="18" charset="0"/>
                <a:ea typeface="Calibri" pitchFamily="34" charset="0"/>
                <a:cs typeface="Times New Roman" pitchFamily="18" charset="0"/>
              </a:rPr>
              <a:t>υψηλού οργανικού ρυπαντικού φορτίου</a:t>
            </a:r>
          </a:p>
          <a:p>
            <a:pPr marL="962604" indent="-305627" algn="just" defTabSz="815005" eaLnBrk="0" fontAlgn="base" hangingPunct="0">
              <a:lnSpc>
                <a:spcPct val="120000"/>
              </a:lnSpc>
              <a:spcBef>
                <a:spcPct val="0"/>
              </a:spcBef>
              <a:spcAft>
                <a:spcPct val="0"/>
              </a:spcAft>
              <a:buFont typeface="Arial" pitchFamily="34" charset="0"/>
              <a:buChar char="•"/>
            </a:pPr>
            <a:r>
              <a:rPr lang="el-GR" sz="1400" dirty="0" smtClean="0">
                <a:solidFill>
                  <a:prstClr val="black"/>
                </a:solidFill>
                <a:latin typeface="Times New Roman" pitchFamily="18" charset="0"/>
                <a:ea typeface="Calibri" pitchFamily="34" charset="0"/>
                <a:cs typeface="Times New Roman" pitchFamily="18" charset="0"/>
              </a:rPr>
              <a:t>χαμηλής βιοαποικοδομησιμότητας </a:t>
            </a:r>
            <a:endParaRPr lang="el-GR" sz="1400" dirty="0">
              <a:solidFill>
                <a:prstClr val="black"/>
              </a:solidFill>
              <a:latin typeface="Times New Roman" pitchFamily="18" charset="0"/>
              <a:ea typeface="Calibri" pitchFamily="34" charset="0"/>
              <a:cs typeface="Times New Roman" pitchFamily="18" charset="0"/>
            </a:endParaRPr>
          </a:p>
        </p:txBody>
      </p:sp>
      <p:sp>
        <p:nvSpPr>
          <p:cNvPr id="18" name="17 - TextBox"/>
          <p:cNvSpPr txBox="1"/>
          <p:nvPr/>
        </p:nvSpPr>
        <p:spPr>
          <a:xfrm>
            <a:off x="311842" y="14854293"/>
            <a:ext cx="14678227" cy="2913840"/>
          </a:xfrm>
          <a:prstGeom prst="rect">
            <a:avLst/>
          </a:prstGeom>
          <a:gradFill>
            <a:gsLst>
              <a:gs pos="0">
                <a:srgbClr val="FFCB25">
                  <a:alpha val="90000"/>
                </a:srgbClr>
              </a:gs>
              <a:gs pos="50000">
                <a:srgbClr val="F4B138">
                  <a:alpha val="90000"/>
                </a:srgbClr>
              </a:gs>
              <a:gs pos="100000">
                <a:srgbClr val="F9966F">
                  <a:alpha val="90000"/>
                </a:srgbClr>
              </a:gs>
            </a:gsLst>
            <a:lin ang="5400000" scaled="0"/>
          </a:gradFill>
        </p:spPr>
        <p:txBody>
          <a:bodyPr wrap="square" lIns="81500" tIns="40750" rIns="81500" bIns="40750" rtlCol="0">
            <a:spAutoFit/>
          </a:bodyPr>
          <a:lstStyle/>
          <a:p>
            <a:pPr algn="ctr" defTabSz="815005" fontAlgn="base">
              <a:spcBef>
                <a:spcPct val="0"/>
              </a:spcBef>
              <a:spcAft>
                <a:spcPts val="600"/>
              </a:spcAft>
            </a:pPr>
            <a:r>
              <a:rPr lang="el-GR" sz="1800" b="1" dirty="0" smtClean="0">
                <a:latin typeface="Times New Roman" pitchFamily="18" charset="0"/>
                <a:ea typeface="Calibri" pitchFamily="34" charset="0"/>
                <a:cs typeface="Times New Roman" pitchFamily="18" charset="0"/>
              </a:rPr>
              <a:t>Πράσινη αξιοποίηση των αποβλήτων</a:t>
            </a:r>
            <a:endParaRPr lang="el-GR" sz="18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Εκχύλιση χρησίμων ενώσεων από τα υγρά απόβλητα των ελαιουργείων και από τα φύλλα ελιάς με τη χρήση υπερκρίσιμου </a:t>
            </a:r>
            <a:r>
              <a:rPr lang="en-US" sz="1400" dirty="0" smtClean="0">
                <a:latin typeface="Times New Roman" pitchFamily="18" charset="0"/>
                <a:ea typeface="Calibri" pitchFamily="34" charset="0"/>
                <a:cs typeface="Times New Roman" pitchFamily="18" charset="0"/>
              </a:rPr>
              <a:t>CO</a:t>
            </a:r>
            <a:r>
              <a:rPr lang="el-GR" sz="1400" baseline="-30000" dirty="0" smtClean="0">
                <a:latin typeface="Times New Roman" pitchFamily="18" charset="0"/>
                <a:ea typeface="Calibri" pitchFamily="34" charset="0"/>
                <a:cs typeface="Times New Roman" pitchFamily="18" charset="0"/>
              </a:rPr>
              <a:t>2</a:t>
            </a:r>
            <a:r>
              <a:rPr lang="en-US" sz="1400" dirty="0" smtClean="0">
                <a:latin typeface="Times New Roman" pitchFamily="18" charset="0"/>
                <a:ea typeface="Calibri" pitchFamily="34" charset="0"/>
                <a:cs typeface="Times New Roman" pitchFamily="18" charset="0"/>
              </a:rPr>
              <a:t>. (</a:t>
            </a:r>
            <a:r>
              <a:rPr lang="el-GR" sz="1400" dirty="0" smtClean="0">
                <a:latin typeface="Times New Roman" pitchFamily="18" charset="0"/>
                <a:ea typeface="Calibri" pitchFamily="34" charset="0"/>
                <a:cs typeface="Times New Roman" pitchFamily="18" charset="0"/>
              </a:rPr>
              <a:t>Παραγωγή σκουαλενίου, τοκοφερολών, τριγλυκεριδίων, κ.α.)</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Με τη μέθοδο </a:t>
            </a:r>
            <a:r>
              <a:rPr lang="en-US" sz="1400" dirty="0" err="1" smtClean="0">
                <a:latin typeface="Times New Roman" pitchFamily="18" charset="0"/>
                <a:ea typeface="Calibri" pitchFamily="34" charset="0"/>
                <a:cs typeface="Times New Roman" pitchFamily="18" charset="0"/>
              </a:rPr>
              <a:t>Aquatec</a:t>
            </a:r>
            <a:r>
              <a:rPr lang="en-US" sz="1400" dirty="0" smtClean="0">
                <a:latin typeface="Times New Roman" pitchFamily="18" charset="0"/>
                <a:ea typeface="Calibri" pitchFamily="34" charset="0"/>
                <a:cs typeface="Times New Roman" pitchFamily="18" charset="0"/>
              </a:rPr>
              <a:t> OLIVIA</a:t>
            </a:r>
            <a:r>
              <a:rPr lang="el-GR" sz="1400" dirty="0" smtClean="0">
                <a:latin typeface="Times New Roman" pitchFamily="18" charset="0"/>
                <a:ea typeface="Calibri" pitchFamily="34" charset="0"/>
                <a:cs typeface="Times New Roman" pitchFamily="18" charset="0"/>
              </a:rPr>
              <a:t>, μία αναερόβια βιολογική διαδικασία η οποία ήδη εφαρμόζεται και έχει ως αποτέλεσμα την παραγωγή βιοαερίου και κομπόστας, που με τον κατάλληλο εμπλουτισμό γίνεται υψηλής ποιότητας λίπασμα, ενώ τα υγρά υπολείμματα, μετά την επεξεργασία, είναι κατάλληλα για άρδευση</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Παραγωγή βουτανόλης, αιθανόλης και μεθανίου από απόβλητα των ελαιουργείων με τη χρήση μικροοργανισμών και ζυμών</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Επεξεργασία αποβλήτων των ελαιουργείων με οξειδωτικές και βιολογικές διεργασίες, που έχει ως αποτέλεσμα την παραγωγή υψηλής ποιότητας εδαφοβελτιωτικού</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Αξιοποίηση των υγρών αποβλήτων ως εδαφοβελτιωτικού, χρησιμοποιώντας αερόβια ζύμωση (κομποστοποίηση), μετά από ανάμιξη </a:t>
            </a:r>
            <a:r>
              <a:rPr lang="el-GR" sz="1400" dirty="0" err="1" smtClean="0">
                <a:latin typeface="Times New Roman" pitchFamily="18" charset="0"/>
                <a:ea typeface="Calibri" pitchFamily="34" charset="0"/>
                <a:cs typeface="Times New Roman" pitchFamily="18" charset="0"/>
              </a:rPr>
              <a:t>πυρηνοξύλου</a:t>
            </a:r>
            <a:r>
              <a:rPr lang="el-GR" sz="1400" dirty="0" smtClean="0">
                <a:latin typeface="Times New Roman" pitchFamily="18" charset="0"/>
                <a:ea typeface="Calibri" pitchFamily="34" charset="0"/>
                <a:cs typeface="Times New Roman" pitchFamily="18" charset="0"/>
              </a:rPr>
              <a:t> με υγρά απόβλητα ελαιουργείου (κατσίγαρο)</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Φωτοβιολογική παραγωγή υδρογόνου από υγρά απόβλητα ελαιουργείων</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Κατεργασία των </a:t>
            </a:r>
            <a:r>
              <a:rPr lang="el-GR" sz="1400" dirty="0" err="1" smtClean="0">
                <a:latin typeface="Times New Roman" pitchFamily="18" charset="0"/>
                <a:ea typeface="Calibri" pitchFamily="34" charset="0"/>
                <a:cs typeface="Times New Roman" pitchFamily="18" charset="0"/>
              </a:rPr>
              <a:t>απονέρων</a:t>
            </a:r>
            <a:r>
              <a:rPr lang="el-GR" sz="1400" dirty="0" smtClean="0">
                <a:latin typeface="Times New Roman" pitchFamily="18" charset="0"/>
                <a:ea typeface="Calibri" pitchFamily="34" charset="0"/>
                <a:cs typeface="Times New Roman" pitchFamily="18" charset="0"/>
              </a:rPr>
              <a:t> των ελαιουργείων με ενεργό άνθρακα, παραγόμενο από αγροτικά υποπροϊόντα, για την ολική απομάκρυνση των φαινολών και τη μείωση του </a:t>
            </a:r>
            <a:r>
              <a:rPr lang="en-US" sz="1400" dirty="0" smtClean="0">
                <a:latin typeface="Times New Roman" pitchFamily="18" charset="0"/>
                <a:ea typeface="Calibri" pitchFamily="34" charset="0"/>
                <a:cs typeface="Times New Roman" pitchFamily="18" charset="0"/>
              </a:rPr>
              <a:t>COD</a:t>
            </a:r>
            <a:r>
              <a:rPr lang="el-GR" sz="1400" dirty="0" smtClean="0">
                <a:latin typeface="Times New Roman" pitchFamily="18" charset="0"/>
                <a:ea typeface="Calibri" pitchFamily="34" charset="0"/>
                <a:cs typeface="Times New Roman" pitchFamily="18" charset="0"/>
              </a:rPr>
              <a:t> στα απόνερα</a:t>
            </a:r>
            <a:endParaRPr lang="el-GR" sz="1400" dirty="0" smtClean="0">
              <a:latin typeface="Times New Roman" pitchFamily="18" charset="0"/>
              <a:cs typeface="Times New Roman" pitchFamily="18" charset="0"/>
            </a:endParaRPr>
          </a:p>
          <a:p>
            <a:pPr marL="540000" indent="-257519" algn="just" defTabSz="815005" eaLnBrk="0" fontAlgn="base" hangingPunct="0">
              <a:spcBef>
                <a:spcPct val="0"/>
              </a:spcBef>
              <a:spcAft>
                <a:spcPts val="600"/>
              </a:spcAft>
              <a:buFontTx/>
              <a:buChar char="•"/>
            </a:pPr>
            <a:r>
              <a:rPr lang="el-GR" sz="1400" dirty="0" smtClean="0">
                <a:latin typeface="Times New Roman" pitchFamily="18" charset="0"/>
                <a:ea typeface="Calibri" pitchFamily="34" charset="0"/>
                <a:cs typeface="Times New Roman" pitchFamily="18" charset="0"/>
              </a:rPr>
              <a:t>Χρήση υποπροϊόντων της ελαιουργίας ως ζωοτροφών</a:t>
            </a:r>
            <a:r>
              <a:rPr lang="el-GR" sz="1400" dirty="0" smtClean="0">
                <a:latin typeface="Times New Roman" pitchFamily="18" charset="0"/>
              </a:rPr>
              <a:t> (φύλλα ελιάς, ελαιοπυρήνας)</a:t>
            </a:r>
            <a:endParaRPr lang="el-GR" sz="1400" dirty="0" smtClean="0">
              <a:latin typeface="Times New Roman" pitchFamily="18" charset="0"/>
              <a:cs typeface="Times New Roman" pitchFamily="18" charset="0"/>
            </a:endParaRPr>
          </a:p>
        </p:txBody>
      </p:sp>
      <p:sp>
        <p:nvSpPr>
          <p:cNvPr id="20" name="19 - Ορθογώνιο"/>
          <p:cNvSpPr/>
          <p:nvPr/>
        </p:nvSpPr>
        <p:spPr>
          <a:xfrm>
            <a:off x="311843" y="8682993"/>
            <a:ext cx="14694658" cy="2520000"/>
          </a:xfrm>
          <a:prstGeom prst="rect">
            <a:avLst/>
          </a:prstGeom>
          <a:gradFill>
            <a:gsLst>
              <a:gs pos="0">
                <a:srgbClr val="92D050">
                  <a:alpha val="90000"/>
                </a:srgbClr>
              </a:gs>
              <a:gs pos="50000">
                <a:srgbClr val="B6EA42">
                  <a:alpha val="90000"/>
                </a:srgbClr>
              </a:gs>
              <a:gs pos="100000">
                <a:srgbClr val="CBFC18">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1500" tIns="40750" rIns="81500" bIns="40750" rtlCol="0" anchor="ctr"/>
          <a:lstStyle/>
          <a:p>
            <a:pPr algn="ctr"/>
            <a:endParaRPr lang="el-GR" dirty="0"/>
          </a:p>
        </p:txBody>
      </p:sp>
      <p:sp>
        <p:nvSpPr>
          <p:cNvPr id="22" name="21 - Ορθογώνιο"/>
          <p:cNvSpPr/>
          <p:nvPr/>
        </p:nvSpPr>
        <p:spPr>
          <a:xfrm>
            <a:off x="311844" y="2010348"/>
            <a:ext cx="14694658" cy="3168000"/>
          </a:xfrm>
          <a:prstGeom prst="rect">
            <a:avLst/>
          </a:prstGeom>
          <a:gradFill>
            <a:gsLst>
              <a:gs pos="0">
                <a:srgbClr val="4EC676">
                  <a:alpha val="89804"/>
                </a:srgbClr>
              </a:gs>
              <a:gs pos="50000">
                <a:srgbClr val="80BC58">
                  <a:alpha val="90000"/>
                </a:srgbClr>
              </a:gs>
              <a:gs pos="100000">
                <a:srgbClr val="56E13F">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1500" tIns="40750" rIns="81500" bIns="40750" rtlCol="0" anchor="ctr"/>
          <a:lstStyle/>
          <a:p>
            <a:pPr algn="ctr"/>
            <a:endParaRPr lang="el-GR"/>
          </a:p>
        </p:txBody>
      </p:sp>
      <p:sp>
        <p:nvSpPr>
          <p:cNvPr id="25" name="24 - TextBox"/>
          <p:cNvSpPr txBox="1"/>
          <p:nvPr/>
        </p:nvSpPr>
        <p:spPr>
          <a:xfrm>
            <a:off x="611249" y="2707906"/>
            <a:ext cx="4593336" cy="1898178"/>
          </a:xfrm>
          <a:prstGeom prst="rect">
            <a:avLst/>
          </a:prstGeom>
          <a:noFill/>
        </p:spPr>
        <p:txBody>
          <a:bodyPr wrap="square" lIns="81500" tIns="40750" rIns="81500" bIns="40750" rtlCol="0">
            <a:spAutoFit/>
          </a:bodyPr>
          <a:lstStyle/>
          <a:p>
            <a:pPr marL="180000" indent="-216000" algn="just">
              <a:spcAft>
                <a:spcPts val="1200"/>
              </a:spcAft>
              <a:buFont typeface="Arial" pitchFamily="34" charset="0"/>
              <a:buChar char="•"/>
            </a:pPr>
            <a:r>
              <a:rPr lang="el-GR" sz="1400" b="1" dirty="0" smtClean="0">
                <a:latin typeface="Times New Roman" pitchFamily="18" charset="0"/>
                <a:cs typeface="Times New Roman" pitchFamily="18" charset="0"/>
              </a:rPr>
              <a:t> </a:t>
            </a:r>
            <a:r>
              <a:rPr lang="el-GR" sz="1400" dirty="0" smtClean="0">
                <a:latin typeface="Times New Roman" pitchFamily="18" charset="0"/>
                <a:cs typeface="Times New Roman" pitchFamily="18" charset="0"/>
              </a:rPr>
              <a:t>Η Ελλάδα είναι η Τρίτη χώρα παγκοσμίως σε παραγωγή ελαιολάδου, με ποσοστό 17% επί της παγκόσμιας παραγωγής</a:t>
            </a:r>
          </a:p>
          <a:p>
            <a:pPr marL="180000" indent="-216000" algn="just">
              <a:spcAft>
                <a:spcPts val="1200"/>
              </a:spcAft>
              <a:buFont typeface="Arial" pitchFamily="34" charset="0"/>
              <a:buChar char="•"/>
            </a:pPr>
            <a:r>
              <a:rPr lang="el-GR" sz="1400" dirty="0" smtClean="0">
                <a:latin typeface="Times New Roman" pitchFamily="18" charset="0"/>
                <a:cs typeface="Times New Roman" pitchFamily="18" charset="0"/>
              </a:rPr>
              <a:t> Τα προϊόντα του ελαιοδέντρου αποτελούν μία από τις κυριότερες πηγές εσόδων για τη χώρα μας</a:t>
            </a:r>
          </a:p>
          <a:p>
            <a:pPr marL="180000" indent="-216000">
              <a:spcAft>
                <a:spcPts val="1800"/>
              </a:spcAft>
              <a:buFont typeface="Arial" charset="0"/>
              <a:buChar char="•"/>
            </a:pPr>
            <a:r>
              <a:rPr lang="el-GR" sz="1400" dirty="0" smtClean="0">
                <a:latin typeface="Times New Roman" pitchFamily="18" charset="0"/>
                <a:cs typeface="Times New Roman" pitchFamily="18" charset="0"/>
              </a:rPr>
              <a:t> </a:t>
            </a:r>
            <a:r>
              <a:rPr lang="el-GR" sz="1400" dirty="0" smtClean="0">
                <a:latin typeface="Times New Roman" pitchFamily="18" charset="0"/>
              </a:rPr>
              <a:t>Τα τελευταία χρόνια, </a:t>
            </a:r>
            <a:r>
              <a:rPr lang="el-GR" sz="1400" dirty="0" smtClean="0">
                <a:latin typeface="Times New Roman" pitchFamily="18" charset="0"/>
                <a:cs typeface="Times New Roman" pitchFamily="18" charset="0"/>
              </a:rPr>
              <a:t>έχει σημειωθεί σημαντική αύξηση της παγκόσμιας κατανάλωσης ελαιολάδου</a:t>
            </a:r>
            <a:endParaRPr lang="el-GR" sz="1400" dirty="0">
              <a:latin typeface="Times New Roman" pitchFamily="18" charset="0"/>
              <a:cs typeface="Times New Roman" pitchFamily="18" charset="0"/>
            </a:endParaRPr>
          </a:p>
        </p:txBody>
      </p:sp>
      <p:sp>
        <p:nvSpPr>
          <p:cNvPr id="50" name="49 - TextBox"/>
          <p:cNvSpPr txBox="1"/>
          <p:nvPr/>
        </p:nvSpPr>
        <p:spPr>
          <a:xfrm>
            <a:off x="5808875" y="2037204"/>
            <a:ext cx="3631218" cy="636294"/>
          </a:xfrm>
          <a:prstGeom prst="rect">
            <a:avLst/>
          </a:prstGeom>
          <a:noFill/>
        </p:spPr>
        <p:txBody>
          <a:bodyPr wrap="square" lIns="81500" tIns="40750" rIns="81500" bIns="40750" rtlCol="0">
            <a:spAutoFit/>
          </a:bodyPr>
          <a:lstStyle/>
          <a:p>
            <a:pPr algn="ctr"/>
            <a:r>
              <a:rPr lang="el-GR" sz="2000" b="1" dirty="0" smtClean="0">
                <a:latin typeface="Times New Roman" pitchFamily="18" charset="0"/>
                <a:cs typeface="Times New Roman" pitchFamily="18" charset="0"/>
              </a:rPr>
              <a:t>Ελαιόλαδο</a:t>
            </a:r>
          </a:p>
          <a:p>
            <a:pPr algn="ctr"/>
            <a:r>
              <a:rPr lang="el-GR" sz="1600" b="1" dirty="0" smtClean="0">
                <a:latin typeface="Times New Roman" pitchFamily="18" charset="0"/>
                <a:cs typeface="Times New Roman" pitchFamily="18" charset="0"/>
              </a:rPr>
              <a:t>Ένα Πολύτιμο Εθνικό Προϊόν</a:t>
            </a:r>
            <a:endParaRPr lang="el-GR" sz="1600" b="1" dirty="0">
              <a:latin typeface="Times New Roman" pitchFamily="18" charset="0"/>
              <a:cs typeface="Times New Roman" pitchFamily="18" charset="0"/>
            </a:endParaRPr>
          </a:p>
        </p:txBody>
      </p:sp>
      <p:sp>
        <p:nvSpPr>
          <p:cNvPr id="52" name="51 - TextBox"/>
          <p:cNvSpPr txBox="1"/>
          <p:nvPr/>
        </p:nvSpPr>
        <p:spPr>
          <a:xfrm>
            <a:off x="10060815" y="3074493"/>
            <a:ext cx="4381559" cy="1159514"/>
          </a:xfrm>
          <a:prstGeom prst="rect">
            <a:avLst/>
          </a:prstGeom>
          <a:noFill/>
        </p:spPr>
        <p:txBody>
          <a:bodyPr wrap="square" lIns="81500" tIns="40750" rIns="81500" bIns="40750" rtlCol="0">
            <a:spAutoFit/>
          </a:bodyPr>
          <a:lstStyle/>
          <a:p>
            <a:pPr indent="216000" algn="just"/>
            <a:r>
              <a:rPr lang="el-GR" sz="1400" dirty="0" smtClean="0">
                <a:latin typeface="Times New Roman" pitchFamily="18" charset="0"/>
                <a:cs typeface="Times New Roman" pitchFamily="18" charset="0"/>
              </a:rPr>
              <a:t>Η Πράσινη Χημεία και οι Πράσινες Τεχνολογίες  στέκονται αρωγοί στην προσπάθεια για παραγωγή καλύτερης ποιότητας ελαιολάδου,  απαλλαγμένου από βλαπτικές ουσίες και με την ελάχιστη επιβάρυνση του περιβάλλοντος</a:t>
            </a:r>
            <a:endParaRPr lang="el-GR" sz="1400" dirty="0">
              <a:latin typeface="Times New Roman" pitchFamily="18" charset="0"/>
              <a:cs typeface="Times New Roman" pitchFamily="18" charset="0"/>
            </a:endParaRPr>
          </a:p>
        </p:txBody>
      </p:sp>
      <p:sp>
        <p:nvSpPr>
          <p:cNvPr id="53" name="52 - TextBox"/>
          <p:cNvSpPr txBox="1"/>
          <p:nvPr/>
        </p:nvSpPr>
        <p:spPr>
          <a:xfrm>
            <a:off x="4624029" y="8719506"/>
            <a:ext cx="6020993" cy="359295"/>
          </a:xfrm>
          <a:prstGeom prst="rect">
            <a:avLst/>
          </a:prstGeom>
          <a:noFill/>
        </p:spPr>
        <p:txBody>
          <a:bodyPr wrap="square" lIns="81500" tIns="40750" rIns="81500" bIns="40750" rtlCol="0">
            <a:spAutoFit/>
          </a:bodyPr>
          <a:lstStyle/>
          <a:p>
            <a:pPr algn="ctr"/>
            <a:r>
              <a:rPr lang="el-GR" sz="1800" b="1" dirty="0" smtClean="0">
                <a:latin typeface="Times New Roman" pitchFamily="18" charset="0"/>
                <a:cs typeface="Times New Roman" pitchFamily="18" charset="0"/>
              </a:rPr>
              <a:t>Η Πράσινη Χημεία στην παραγωγή ελαιολάδου</a:t>
            </a:r>
            <a:endParaRPr lang="el-GR" sz="1800" dirty="0">
              <a:latin typeface="Times New Roman" pitchFamily="18" charset="0"/>
              <a:cs typeface="Times New Roman" pitchFamily="18" charset="0"/>
            </a:endParaRPr>
          </a:p>
        </p:txBody>
      </p:sp>
      <p:sp>
        <p:nvSpPr>
          <p:cNvPr id="55" name="54 - TextBox"/>
          <p:cNvSpPr txBox="1"/>
          <p:nvPr/>
        </p:nvSpPr>
        <p:spPr>
          <a:xfrm>
            <a:off x="311844" y="9157662"/>
            <a:ext cx="4454586" cy="1790456"/>
          </a:xfrm>
          <a:prstGeom prst="rect">
            <a:avLst/>
          </a:prstGeom>
          <a:noFill/>
        </p:spPr>
        <p:txBody>
          <a:bodyPr wrap="square" lIns="81500" tIns="40750" rIns="81500" bIns="40750" rtlCol="0">
            <a:spAutoFit/>
          </a:bodyPr>
          <a:lstStyle/>
          <a:p>
            <a:pPr algn="ctr">
              <a:spcAft>
                <a:spcPts val="600"/>
              </a:spcAft>
            </a:pPr>
            <a:r>
              <a:rPr lang="el-GR" sz="1600" b="1" dirty="0" smtClean="0">
                <a:latin typeface="Times New Roman" pitchFamily="18" charset="0"/>
                <a:cs typeface="Times New Roman" pitchFamily="18" charset="0"/>
              </a:rPr>
              <a:t>Παραγωγή ελαιολάδου</a:t>
            </a:r>
          </a:p>
          <a:p>
            <a:pPr marL="540000">
              <a:spcAft>
                <a:spcPts val="600"/>
              </a:spcAft>
              <a:buFont typeface="Wingdings" pitchFamily="2" charset="2"/>
              <a:buChar char="v"/>
            </a:pPr>
            <a:r>
              <a:rPr lang="el-GR" sz="1400" dirty="0" smtClean="0">
                <a:latin typeface="Times New Roman" pitchFamily="18" charset="0"/>
                <a:cs typeface="Times New Roman" pitchFamily="18" charset="0"/>
              </a:rPr>
              <a:t>   Εφαρμογή ψυχρής άλεσης της ελαιοζύμης</a:t>
            </a:r>
          </a:p>
          <a:p>
            <a:pPr marL="540000">
              <a:spcAft>
                <a:spcPts val="600"/>
              </a:spcAft>
              <a:buFont typeface="Wingdings" pitchFamily="2" charset="2"/>
              <a:buChar char="v"/>
            </a:pPr>
            <a:r>
              <a:rPr lang="el-GR" sz="1400" dirty="0" smtClean="0">
                <a:latin typeface="Times New Roman" pitchFamily="18" charset="0"/>
                <a:cs typeface="Times New Roman" pitchFamily="18" charset="0"/>
              </a:rPr>
              <a:t>   Χρήση </a:t>
            </a:r>
            <a:r>
              <a:rPr lang="en-US" sz="1400" dirty="0" smtClean="0">
                <a:latin typeface="Times New Roman" pitchFamily="18" charset="0"/>
                <a:cs typeface="Times New Roman" pitchFamily="18" charset="0"/>
              </a:rPr>
              <a:t>decanter</a:t>
            </a:r>
            <a:r>
              <a:rPr lang="el-GR" sz="1400" dirty="0" smtClean="0">
                <a:latin typeface="Times New Roman" pitchFamily="18" charset="0"/>
                <a:cs typeface="Times New Roman" pitchFamily="18" charset="0"/>
              </a:rPr>
              <a:t> δύο φάσεων</a:t>
            </a:r>
          </a:p>
          <a:p>
            <a:pPr marL="792000">
              <a:spcAft>
                <a:spcPts val="600"/>
              </a:spcAft>
            </a:pPr>
            <a:r>
              <a:rPr lang="el-GR" sz="1400" dirty="0" smtClean="0">
                <a:latin typeface="Times New Roman" pitchFamily="18" charset="0"/>
                <a:cs typeface="Times New Roman" pitchFamily="18" charset="0"/>
              </a:rPr>
              <a:t> Αποτελέσματα:</a:t>
            </a:r>
          </a:p>
          <a:p>
            <a:pPr marL="576000">
              <a:spcAft>
                <a:spcPts val="600"/>
              </a:spcAft>
              <a:buFont typeface="Arial" pitchFamily="34" charset="0"/>
              <a:buChar char="•"/>
            </a:pPr>
            <a:r>
              <a:rPr lang="el-GR" sz="1400" dirty="0" smtClean="0">
                <a:latin typeface="Times New Roman" pitchFamily="18" charset="0"/>
                <a:cs typeface="Times New Roman" pitchFamily="18" charset="0"/>
              </a:rPr>
              <a:t>   Μικρότερη  κατανάλωση ενέργειας</a:t>
            </a:r>
          </a:p>
          <a:p>
            <a:pPr marL="576000">
              <a:spcAft>
                <a:spcPts val="600"/>
              </a:spcAft>
              <a:buFont typeface="Arial" pitchFamily="34" charset="0"/>
              <a:buChar char="•"/>
            </a:pPr>
            <a:r>
              <a:rPr lang="el-GR" sz="1400" dirty="0" smtClean="0">
                <a:latin typeface="Times New Roman" pitchFamily="18" charset="0"/>
                <a:cs typeface="Times New Roman" pitchFamily="18" charset="0"/>
              </a:rPr>
              <a:t>   Μείωση του όγκου των αποβλήτων</a:t>
            </a:r>
          </a:p>
        </p:txBody>
      </p:sp>
      <p:sp>
        <p:nvSpPr>
          <p:cNvPr id="56" name="55 - TextBox"/>
          <p:cNvSpPr txBox="1"/>
          <p:nvPr/>
        </p:nvSpPr>
        <p:spPr>
          <a:xfrm>
            <a:off x="5241098" y="9157662"/>
            <a:ext cx="4491099" cy="1928955"/>
          </a:xfrm>
          <a:prstGeom prst="rect">
            <a:avLst/>
          </a:prstGeom>
          <a:noFill/>
        </p:spPr>
        <p:txBody>
          <a:bodyPr wrap="square" lIns="81500" tIns="40750" rIns="81500" bIns="40750" rtlCol="0">
            <a:spAutoFit/>
          </a:bodyPr>
          <a:lstStyle/>
          <a:p>
            <a:pPr algn="ctr">
              <a:spcAft>
                <a:spcPts val="600"/>
              </a:spcAft>
            </a:pPr>
            <a:r>
              <a:rPr lang="el-GR" sz="1600" b="1" dirty="0" smtClean="0">
                <a:latin typeface="Times New Roman" pitchFamily="18" charset="0"/>
                <a:cs typeface="Times New Roman" pitchFamily="18" charset="0"/>
              </a:rPr>
              <a:t>Παραγωγή πυρηνελαίου</a:t>
            </a:r>
          </a:p>
          <a:p>
            <a:pPr marL="612000" indent="-216000">
              <a:spcAft>
                <a:spcPts val="600"/>
              </a:spcAft>
              <a:buFont typeface="Wingdings" pitchFamily="2" charset="2"/>
              <a:buChar char="v"/>
            </a:pPr>
            <a:r>
              <a:rPr lang="el-GR" sz="1400" dirty="0" smtClean="0">
                <a:latin typeface="Times New Roman" pitchFamily="18" charset="0"/>
                <a:cs typeface="Times New Roman" pitchFamily="18" charset="0"/>
              </a:rPr>
              <a:t>Αντικατάσταση των οργανικών  διαλυτών με υπερκρίσιμο </a:t>
            </a:r>
            <a:r>
              <a:rPr lang="en-US" sz="1400" dirty="0" smtClean="0">
                <a:latin typeface="Times New Roman" pitchFamily="18" charset="0"/>
                <a:cs typeface="Times New Roman" pitchFamily="18" charset="0"/>
              </a:rPr>
              <a:t>CO</a:t>
            </a:r>
            <a:r>
              <a:rPr lang="en-US" sz="1400" baseline="-25000" dirty="0" smtClean="0">
                <a:latin typeface="Times New Roman" pitchFamily="18" charset="0"/>
                <a:cs typeface="Times New Roman" pitchFamily="18" charset="0"/>
              </a:rPr>
              <a:t>2</a:t>
            </a:r>
            <a:r>
              <a:rPr lang="en-US" sz="1400" dirty="0" smtClean="0">
                <a:latin typeface="Times New Roman" pitchFamily="18" charset="0"/>
                <a:cs typeface="Times New Roman" pitchFamily="18" charset="0"/>
              </a:rPr>
              <a:t>,</a:t>
            </a:r>
            <a:r>
              <a:rPr lang="el-GR" sz="1400" baseline="-25000" dirty="0" smtClean="0">
                <a:latin typeface="Times New Roman" pitchFamily="18" charset="0"/>
                <a:cs typeface="Times New Roman" pitchFamily="18" charset="0"/>
              </a:rPr>
              <a:t> </a:t>
            </a:r>
            <a:r>
              <a:rPr lang="el-GR" sz="1400" dirty="0" smtClean="0">
                <a:latin typeface="Times New Roman" pitchFamily="18" charset="0"/>
                <a:cs typeface="Times New Roman" pitchFamily="18" charset="0"/>
              </a:rPr>
              <a:t> που έχει ως συνέπεια:</a:t>
            </a:r>
            <a:endParaRPr lang="en-US" sz="1400" dirty="0" smtClean="0">
              <a:latin typeface="Times New Roman" pitchFamily="18" charset="0"/>
              <a:cs typeface="Times New Roman" pitchFamily="18" charset="0"/>
            </a:endParaRPr>
          </a:p>
          <a:p>
            <a:pPr marL="612000" indent="-144000">
              <a:spcAft>
                <a:spcPts val="600"/>
              </a:spcAft>
              <a:buFont typeface="Arial" charset="0"/>
              <a:buChar char="•"/>
            </a:pPr>
            <a:r>
              <a:rPr lang="el-GR" sz="1400" dirty="0" smtClean="0">
                <a:latin typeface="Times New Roman" pitchFamily="18" charset="0"/>
                <a:cs typeface="Times New Roman" pitchFamily="18" charset="0"/>
              </a:rPr>
              <a:t>Την ελάχιστη επιβάρυνση του περιβάλλοντος</a:t>
            </a:r>
          </a:p>
          <a:p>
            <a:pPr marL="612000" indent="-144000">
              <a:spcAft>
                <a:spcPts val="600"/>
              </a:spcAft>
              <a:buFont typeface="Arial" charset="0"/>
              <a:buChar char="•"/>
            </a:pPr>
            <a:r>
              <a:rPr lang="el-GR" sz="1400" dirty="0" smtClean="0">
                <a:latin typeface="Times New Roman" pitchFamily="18" charset="0"/>
                <a:cs typeface="Times New Roman" pitchFamily="18" charset="0"/>
              </a:rPr>
              <a:t>Την απαλλαγή του τελικού προϊόντος από τυχόν υπολείμματα οργανικών διαλυτών</a:t>
            </a:r>
          </a:p>
          <a:p>
            <a:pPr marL="612000" indent="-144000">
              <a:spcAft>
                <a:spcPts val="600"/>
              </a:spcAft>
              <a:buFont typeface="Arial" charset="0"/>
              <a:buChar char="•"/>
            </a:pPr>
            <a:r>
              <a:rPr lang="el-GR" sz="1400" dirty="0" smtClean="0">
                <a:latin typeface="Times New Roman" pitchFamily="18" charset="0"/>
                <a:cs typeface="Times New Roman" pitchFamily="18" charset="0"/>
              </a:rPr>
              <a:t>Την διασφάλιση της υγείας των εργαζομένων</a:t>
            </a:r>
            <a:endParaRPr lang="en-US" sz="1400" baseline="-25000" dirty="0">
              <a:latin typeface="Times New Roman" pitchFamily="18" charset="0"/>
              <a:cs typeface="Times New Roman" pitchFamily="18" charset="0"/>
            </a:endParaRPr>
          </a:p>
        </p:txBody>
      </p:sp>
      <p:sp>
        <p:nvSpPr>
          <p:cNvPr id="57" name="56 - TextBox"/>
          <p:cNvSpPr txBox="1"/>
          <p:nvPr/>
        </p:nvSpPr>
        <p:spPr>
          <a:xfrm>
            <a:off x="9987788" y="9170475"/>
            <a:ext cx="4783203" cy="1698123"/>
          </a:xfrm>
          <a:prstGeom prst="rect">
            <a:avLst/>
          </a:prstGeom>
          <a:noFill/>
        </p:spPr>
        <p:txBody>
          <a:bodyPr wrap="square" lIns="81500" tIns="40750" rIns="81500" bIns="40750" rtlCol="0">
            <a:spAutoFit/>
          </a:bodyPr>
          <a:lstStyle/>
          <a:p>
            <a:pPr algn="ctr">
              <a:spcAft>
                <a:spcPts val="600"/>
              </a:spcAft>
            </a:pPr>
            <a:r>
              <a:rPr lang="el-GR" sz="1600" b="1" dirty="0" smtClean="0">
                <a:latin typeface="Times New Roman" pitchFamily="18" charset="0"/>
                <a:cs typeface="Times New Roman" pitchFamily="18" charset="0"/>
              </a:rPr>
              <a:t>Εξευγενισμός ελαιολάδου</a:t>
            </a:r>
          </a:p>
          <a:p>
            <a:pPr marL="320868" indent="-72000" algn="just">
              <a:buFont typeface="Wingdings" pitchFamily="2" charset="2"/>
              <a:buChar char="v"/>
            </a:pPr>
            <a:r>
              <a:rPr lang="el-GR" sz="1400" dirty="0" smtClean="0">
                <a:latin typeface="Times New Roman" pitchFamily="18" charset="0"/>
                <a:cs typeface="Times New Roman" pitchFamily="18" charset="0"/>
              </a:rPr>
              <a:t> Χρήση υπερκρίσιμου</a:t>
            </a:r>
            <a:r>
              <a:rPr lang="en-US" sz="1400" dirty="0" smtClean="0">
                <a:latin typeface="Times New Roman" pitchFamily="18" charset="0"/>
                <a:cs typeface="Times New Roman" pitchFamily="18" charset="0"/>
              </a:rPr>
              <a:t> CO</a:t>
            </a:r>
            <a:r>
              <a:rPr lang="en-US" sz="1400" baseline="-25000" dirty="0" smtClean="0">
                <a:latin typeface="Times New Roman" pitchFamily="18" charset="0"/>
                <a:cs typeface="Times New Roman" pitchFamily="18" charset="0"/>
              </a:rPr>
              <a:t>2</a:t>
            </a:r>
            <a:r>
              <a:rPr lang="el-GR" sz="1400" dirty="0" smtClean="0">
                <a:latin typeface="Times New Roman" pitchFamily="18" charset="0"/>
                <a:cs typeface="Times New Roman" pitchFamily="18" charset="0"/>
              </a:rPr>
              <a:t> (πράσινος διαλύτης) με εφαρμογή ήπιων συνθηκών προς αντικατάσταση των κλασικών μεθόδων απόσμησης και απομάκρυνσης των ελεύθερων λιπαρών οξέων, οι οποίες (πχ. υψηλές θερμοκρασίες) καταστρέφουν πολύτιμα συστατικά του ελαιολάδου (τοκοφερόλες, αρωματικά συστατικά, κ.α.)</a:t>
            </a:r>
          </a:p>
        </p:txBody>
      </p:sp>
      <p:sp>
        <p:nvSpPr>
          <p:cNvPr id="58" name="57 - Ορθογώνιο"/>
          <p:cNvSpPr/>
          <p:nvPr/>
        </p:nvSpPr>
        <p:spPr>
          <a:xfrm>
            <a:off x="311843" y="5511492"/>
            <a:ext cx="7156548" cy="2880000"/>
          </a:xfrm>
          <a:prstGeom prst="rect">
            <a:avLst/>
          </a:prstGeom>
          <a:gradFill>
            <a:gsLst>
              <a:gs pos="0">
                <a:srgbClr val="56E13F">
                  <a:alpha val="89804"/>
                </a:srgbClr>
              </a:gs>
              <a:gs pos="50000">
                <a:srgbClr val="9EEB41">
                  <a:alpha val="90000"/>
                </a:srgbClr>
              </a:gs>
              <a:gs pos="100000">
                <a:srgbClr val="92D050">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1500" tIns="40750" rIns="81500" bIns="40750" rtlCol="0" anchor="ctr"/>
          <a:lstStyle/>
          <a:p>
            <a:pPr algn="ctr"/>
            <a:endParaRPr lang="el-GR" dirty="0"/>
          </a:p>
        </p:txBody>
      </p:sp>
      <p:sp>
        <p:nvSpPr>
          <p:cNvPr id="23" name="22 - TextBox"/>
          <p:cNvSpPr txBox="1"/>
          <p:nvPr/>
        </p:nvSpPr>
        <p:spPr>
          <a:xfrm>
            <a:off x="1115129" y="6091296"/>
            <a:ext cx="5471256" cy="1877659"/>
          </a:xfrm>
          <a:prstGeom prst="rect">
            <a:avLst/>
          </a:prstGeom>
          <a:noFill/>
        </p:spPr>
        <p:txBody>
          <a:bodyPr wrap="square" lIns="81500" tIns="40750" rIns="81500" bIns="40750" rtlCol="0">
            <a:spAutoFit/>
          </a:bodyPr>
          <a:lstStyle/>
          <a:p>
            <a:pPr algn="ctr">
              <a:spcAft>
                <a:spcPts val="535"/>
              </a:spcAft>
            </a:pPr>
            <a:r>
              <a:rPr lang="el-GR" sz="1600" b="1" dirty="0" smtClean="0">
                <a:latin typeface="Times New Roman" pitchFamily="18" charset="0"/>
                <a:cs typeface="Times New Roman" pitchFamily="18" charset="0"/>
              </a:rPr>
              <a:t>Αντικατάσταση των κλασικών λιπασμάτων με:</a:t>
            </a:r>
          </a:p>
          <a:p>
            <a:pPr marL="324000" indent="-216000">
              <a:spcAft>
                <a:spcPts val="500"/>
              </a:spcAft>
              <a:buFont typeface="Arial" pitchFamily="34" charset="0"/>
              <a:buChar char="•"/>
            </a:pPr>
            <a:r>
              <a:rPr lang="el-GR" sz="1400" dirty="0" smtClean="0">
                <a:latin typeface="Times New Roman" pitchFamily="18" charset="0"/>
                <a:cs typeface="Times New Roman" pitchFamily="18" charset="0"/>
              </a:rPr>
              <a:t>Διασπορά κοπριάς στο έδαφος</a:t>
            </a:r>
          </a:p>
          <a:p>
            <a:pPr marL="324000" indent="-216000">
              <a:spcAft>
                <a:spcPts val="500"/>
              </a:spcAft>
              <a:buFont typeface="Arial" pitchFamily="34" charset="0"/>
              <a:buChar char="•"/>
            </a:pPr>
            <a:r>
              <a:rPr lang="el-GR" sz="1400" dirty="0" smtClean="0">
                <a:latin typeface="Times New Roman" pitchFamily="18" charset="0"/>
                <a:cs typeface="Times New Roman" pitchFamily="18" charset="0"/>
              </a:rPr>
              <a:t>Μικροτεμαχισμό των προϊόντων κλαδέματος (παραγωγή </a:t>
            </a:r>
            <a:r>
              <a:rPr lang="en-US" sz="1400" dirty="0" smtClean="0">
                <a:latin typeface="Times New Roman" pitchFamily="18" charset="0"/>
                <a:cs typeface="Times New Roman" pitchFamily="18" charset="0"/>
              </a:rPr>
              <a:t>mulch</a:t>
            </a:r>
            <a:r>
              <a:rPr lang="el-GR" sz="1400" dirty="0" smtClean="0">
                <a:latin typeface="Times New Roman" pitchFamily="18" charset="0"/>
                <a:cs typeface="Times New Roman" pitchFamily="18" charset="0"/>
              </a:rPr>
              <a:t>) και διασπορά του στο έδαφος</a:t>
            </a:r>
          </a:p>
          <a:p>
            <a:pPr marL="324000" indent="-216000">
              <a:spcAft>
                <a:spcPts val="500"/>
              </a:spcAft>
              <a:buFont typeface="Arial" pitchFamily="34" charset="0"/>
              <a:buChar char="•"/>
            </a:pPr>
            <a:r>
              <a:rPr lang="el-GR" sz="1400" dirty="0" smtClean="0">
                <a:latin typeface="Times New Roman" pitchFamily="18" charset="0"/>
                <a:cs typeface="Times New Roman" pitchFamily="18" charset="0"/>
              </a:rPr>
              <a:t>Παρασκευή και χρήση κομπόστας, με αναερόβια ζύμωση οργανικής ύλης και μετατροπή της σε χούμο</a:t>
            </a:r>
          </a:p>
          <a:p>
            <a:pPr marL="324000" indent="-216000">
              <a:spcAft>
                <a:spcPts val="500"/>
              </a:spcAft>
              <a:buFont typeface="Arial" pitchFamily="34" charset="0"/>
              <a:buChar char="•"/>
            </a:pPr>
            <a:r>
              <a:rPr lang="el-GR" sz="1400" dirty="0" smtClean="0">
                <a:latin typeface="Times New Roman" pitchFamily="18" charset="0"/>
                <a:cs typeface="Times New Roman" pitchFamily="18" charset="0"/>
              </a:rPr>
              <a:t>Εφαρμογή της χλωρής λίπανσης</a:t>
            </a:r>
            <a:endParaRPr lang="el-GR" sz="1400" dirty="0">
              <a:latin typeface="Times New Roman" pitchFamily="18" charset="0"/>
              <a:cs typeface="Times New Roman" pitchFamily="18" charset="0"/>
            </a:endParaRPr>
          </a:p>
        </p:txBody>
      </p:sp>
      <p:sp>
        <p:nvSpPr>
          <p:cNvPr id="26" name="25 - Ορθογώνιο"/>
          <p:cNvSpPr/>
          <p:nvPr/>
        </p:nvSpPr>
        <p:spPr>
          <a:xfrm>
            <a:off x="7797009" y="5507388"/>
            <a:ext cx="7229574" cy="2880000"/>
          </a:xfrm>
          <a:prstGeom prst="rect">
            <a:avLst/>
          </a:prstGeom>
          <a:gradFill>
            <a:gsLst>
              <a:gs pos="0">
                <a:srgbClr val="56E13F">
                  <a:alpha val="89804"/>
                </a:srgbClr>
              </a:gs>
              <a:gs pos="50000">
                <a:srgbClr val="9EEB41">
                  <a:alpha val="90000"/>
                </a:srgbClr>
              </a:gs>
              <a:gs pos="100000">
                <a:srgbClr val="92D050">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1500" tIns="40750" rIns="81500" bIns="40750" rtlCol="0" anchor="ctr"/>
          <a:lstStyle/>
          <a:p>
            <a:pPr algn="ctr"/>
            <a:endParaRPr lang="el-GR" dirty="0"/>
          </a:p>
        </p:txBody>
      </p:sp>
      <p:sp>
        <p:nvSpPr>
          <p:cNvPr id="24" name="23 - TextBox"/>
          <p:cNvSpPr txBox="1"/>
          <p:nvPr/>
        </p:nvSpPr>
        <p:spPr>
          <a:xfrm>
            <a:off x="8239796" y="6007397"/>
            <a:ext cx="6312515" cy="2190565"/>
          </a:xfrm>
          <a:prstGeom prst="rect">
            <a:avLst/>
          </a:prstGeom>
          <a:noFill/>
        </p:spPr>
        <p:txBody>
          <a:bodyPr wrap="square" lIns="81500" tIns="40750" rIns="81500" bIns="40750" rtlCol="0">
            <a:spAutoFit/>
          </a:bodyPr>
          <a:lstStyle/>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Αντικατάσταση των κλασικών φυτοφαρμάκων με μικρής τοξικότητας και φυσικής προέλευσης φάρμακα (</a:t>
            </a:r>
            <a:r>
              <a:rPr lang="en-US" sz="1400" dirty="0" smtClean="0">
                <a:latin typeface="Times New Roman" pitchFamily="18" charset="0"/>
                <a:cs typeface="Times New Roman" pitchFamily="18" charset="0"/>
              </a:rPr>
              <a:t>Spinosad, </a:t>
            </a:r>
            <a:r>
              <a:rPr lang="en-US" sz="1400" dirty="0" err="1" smtClean="0">
                <a:latin typeface="Times New Roman" pitchFamily="18" charset="0"/>
                <a:cs typeface="Times New Roman" pitchFamily="18" charset="0"/>
              </a:rPr>
              <a:t>Naturalis</a:t>
            </a:r>
            <a:r>
              <a:rPr lang="en-US" sz="1400" dirty="0" smtClean="0">
                <a:latin typeface="Times New Roman" pitchFamily="18" charset="0"/>
                <a:cs typeface="Times New Roman" pitchFamily="18" charset="0"/>
              </a:rPr>
              <a:t> SC, </a:t>
            </a:r>
            <a:r>
              <a:rPr lang="en-US" sz="1400" dirty="0" err="1" smtClean="0">
                <a:latin typeface="Times New Roman" pitchFamily="18" charset="0"/>
                <a:cs typeface="Times New Roman" pitchFamily="18" charset="0"/>
              </a:rPr>
              <a:t>Phloxine</a:t>
            </a:r>
            <a:r>
              <a:rPr lang="en-US" sz="1400" dirty="0" smtClean="0">
                <a:latin typeface="Times New Roman" pitchFamily="18" charset="0"/>
                <a:cs typeface="Times New Roman" pitchFamily="18" charset="0"/>
              </a:rPr>
              <a:t> B, </a:t>
            </a:r>
            <a:r>
              <a:rPr lang="el-GR" sz="1400" dirty="0" smtClean="0">
                <a:latin typeface="Times New Roman" pitchFamily="18" charset="0"/>
                <a:cs typeface="Times New Roman" pitchFamily="18" charset="0"/>
              </a:rPr>
              <a:t>κ.α.)</a:t>
            </a:r>
          </a:p>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Χρήση φυτοφαρμάκων με τη δολωματική μέθοδο</a:t>
            </a:r>
          </a:p>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Χρήση παγίδων φερομόνης</a:t>
            </a:r>
          </a:p>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Κάλυψη του ελαιοκάρπου με ανόργανα υλικά (πηλούς, άλατα)</a:t>
            </a:r>
          </a:p>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Καταπολέμηση του δάκου σε γονιδιακό επίπεδο</a:t>
            </a:r>
          </a:p>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Χρησιμοποίηση των φυσικών εχθρών (παρασίτων) του δάκου</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Fopius</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Arisanus</a:t>
            </a:r>
            <a:r>
              <a:rPr lang="en-US" sz="1400" dirty="0" smtClean="0">
                <a:latin typeface="Times New Roman" pitchFamily="18" charset="0"/>
                <a:cs typeface="Times New Roman" pitchFamily="18" charset="0"/>
              </a:rPr>
              <a:t>)</a:t>
            </a:r>
            <a:endParaRPr lang="el-GR" sz="1400" dirty="0" smtClean="0">
              <a:latin typeface="Times New Roman" pitchFamily="18" charset="0"/>
              <a:cs typeface="Times New Roman" pitchFamily="18" charset="0"/>
            </a:endParaRPr>
          </a:p>
          <a:p>
            <a:pPr marL="180000" indent="-216000" algn="just">
              <a:spcAft>
                <a:spcPts val="500"/>
              </a:spcAft>
              <a:buFont typeface="Arial" pitchFamily="34" charset="0"/>
              <a:buChar char="•"/>
            </a:pPr>
            <a:r>
              <a:rPr lang="el-GR" sz="1400" dirty="0" smtClean="0">
                <a:latin typeface="Times New Roman" pitchFamily="18" charset="0"/>
                <a:cs typeface="Times New Roman" pitchFamily="18" charset="0"/>
              </a:rPr>
              <a:t>Εφαρμογή συγκεκριμένου τρόπου καλλιέργειας </a:t>
            </a:r>
          </a:p>
        </p:txBody>
      </p:sp>
      <p:sp>
        <p:nvSpPr>
          <p:cNvPr id="59" name="58 - TextBox"/>
          <p:cNvSpPr txBox="1"/>
          <p:nvPr/>
        </p:nvSpPr>
        <p:spPr>
          <a:xfrm>
            <a:off x="796961" y="5569026"/>
            <a:ext cx="6137519" cy="359295"/>
          </a:xfrm>
          <a:prstGeom prst="rect">
            <a:avLst/>
          </a:prstGeom>
          <a:noFill/>
        </p:spPr>
        <p:txBody>
          <a:bodyPr wrap="square" lIns="81500" tIns="40750" rIns="81500" bIns="40750" rtlCol="0">
            <a:spAutoFit/>
          </a:bodyPr>
          <a:lstStyle/>
          <a:p>
            <a:pPr algn="ctr"/>
            <a:r>
              <a:rPr lang="el-GR" sz="1800" b="1" dirty="0" smtClean="0">
                <a:latin typeface="Times New Roman" pitchFamily="18" charset="0"/>
                <a:cs typeface="Times New Roman" pitchFamily="18" charset="0"/>
              </a:rPr>
              <a:t>Η Πράσινη Χημεία στην λίπανση της ελιάς</a:t>
            </a:r>
            <a:endParaRPr lang="el-GR" sz="1800" dirty="0">
              <a:latin typeface="Times New Roman" pitchFamily="18" charset="0"/>
              <a:cs typeface="Times New Roman" pitchFamily="18" charset="0"/>
            </a:endParaRPr>
          </a:p>
        </p:txBody>
      </p:sp>
      <p:sp>
        <p:nvSpPr>
          <p:cNvPr id="27" name="26 - TextBox"/>
          <p:cNvSpPr txBox="1"/>
          <p:nvPr/>
        </p:nvSpPr>
        <p:spPr>
          <a:xfrm>
            <a:off x="8306495" y="5575601"/>
            <a:ext cx="6173298" cy="359295"/>
          </a:xfrm>
          <a:prstGeom prst="rect">
            <a:avLst/>
          </a:prstGeom>
          <a:noFill/>
        </p:spPr>
        <p:txBody>
          <a:bodyPr wrap="square" lIns="81500" tIns="40750" rIns="81500" bIns="40750" rtlCol="0">
            <a:spAutoFit/>
          </a:bodyPr>
          <a:lstStyle/>
          <a:p>
            <a:pPr algn="ctr"/>
            <a:r>
              <a:rPr lang="el-GR" sz="1800" b="1" dirty="0" smtClean="0">
                <a:latin typeface="Times New Roman" pitchFamily="18" charset="0"/>
                <a:cs typeface="Times New Roman" pitchFamily="18" charset="0"/>
              </a:rPr>
              <a:t>Η Πράσινη Χημεία στην φυτοπροστασία της ελιάς</a:t>
            </a:r>
            <a:endParaRPr lang="el-GR" sz="1800" dirty="0">
              <a:latin typeface="Times New Roman" pitchFamily="18" charset="0"/>
              <a:cs typeface="Times New Roman" pitchFamily="18" charset="0"/>
            </a:endParaRPr>
          </a:p>
        </p:txBody>
      </p:sp>
      <p:pic>
        <p:nvPicPr>
          <p:cNvPr id="35" name="34 - Εικόνα" descr="Vincent_Van_Gogh_olive_trees with_yellow_sky_and_sun.jpg"/>
          <p:cNvPicPr>
            <a:picLocks noChangeAspect="1"/>
          </p:cNvPicPr>
          <p:nvPr/>
        </p:nvPicPr>
        <p:blipFill>
          <a:blip r:embed="rId2" cstate="print"/>
          <a:stretch>
            <a:fillRect/>
          </a:stretch>
        </p:blipFill>
        <p:spPr>
          <a:xfrm>
            <a:off x="6007871" y="2730951"/>
            <a:ext cx="3286169" cy="2288097"/>
          </a:xfrm>
          <a:prstGeom prst="rect">
            <a:avLst/>
          </a:prstGeom>
        </p:spPr>
      </p:pic>
      <p:sp>
        <p:nvSpPr>
          <p:cNvPr id="37" name="36 - TextBox"/>
          <p:cNvSpPr txBox="1"/>
          <p:nvPr/>
        </p:nvSpPr>
        <p:spPr>
          <a:xfrm>
            <a:off x="8405633" y="13539825"/>
            <a:ext cx="6000228" cy="954107"/>
          </a:xfrm>
          <a:prstGeom prst="rect">
            <a:avLst/>
          </a:prstGeom>
          <a:noFill/>
        </p:spPr>
        <p:txBody>
          <a:bodyPr wrap="square" rtlCol="0">
            <a:spAutoFit/>
          </a:bodyPr>
          <a:lstStyle/>
          <a:p>
            <a:pPr indent="216000" algn="just" defTabSz="914400" eaLnBrk="0" hangingPunct="0"/>
            <a:r>
              <a:rPr lang="el-GR" sz="1400" dirty="0" smtClean="0">
                <a:solidFill>
                  <a:srgbClr val="000000"/>
                </a:solidFill>
                <a:latin typeface="Times New Roman" pitchFamily="18" charset="0"/>
                <a:ea typeface="Calibri" pitchFamily="34" charset="0"/>
                <a:cs typeface="Times New Roman" pitchFamily="18" charset="0"/>
              </a:rPr>
              <a:t>Τα απόβλητα των ελαιουργείων συγκαταλέγονται στα </a:t>
            </a:r>
            <a:r>
              <a:rPr lang="el-GR" sz="1400" b="1" dirty="0" smtClean="0">
                <a:solidFill>
                  <a:srgbClr val="000000"/>
                </a:solidFill>
                <a:latin typeface="Times New Roman" pitchFamily="18" charset="0"/>
                <a:ea typeface="Calibri" pitchFamily="34" charset="0"/>
                <a:cs typeface="Times New Roman" pitchFamily="18" charset="0"/>
              </a:rPr>
              <a:t>πλέον τοξικά και δύσκολα στη διαχείριση </a:t>
            </a:r>
            <a:r>
              <a:rPr lang="el-GR" sz="1400" dirty="0" smtClean="0">
                <a:solidFill>
                  <a:srgbClr val="000000"/>
                </a:solidFill>
                <a:latin typeface="Times New Roman" pitchFamily="18" charset="0"/>
                <a:ea typeface="Calibri" pitchFamily="34" charset="0"/>
                <a:cs typeface="Times New Roman" pitchFamily="18" charset="0"/>
              </a:rPr>
              <a:t>απόβλητα της γεωργικής βιομηχανίας, λόγω του μεγάλου ρυπαντικού τους φορτίου. Τα κυριότερα συστατικά τους, που τα καθιστούν τόσο επιβλαβή, είναι οι φαινόλες και οι πολυφαινόλες</a:t>
            </a:r>
          </a:p>
        </p:txBody>
      </p:sp>
      <p:sp>
        <p:nvSpPr>
          <p:cNvPr id="38" name="37 - Ορθογώνιο"/>
          <p:cNvSpPr/>
          <p:nvPr/>
        </p:nvSpPr>
        <p:spPr>
          <a:xfrm>
            <a:off x="311844" y="20258217"/>
            <a:ext cx="14678226" cy="1080000"/>
          </a:xfrm>
          <a:prstGeom prst="rect">
            <a:avLst/>
          </a:prstGeom>
          <a:gradFill>
            <a:gsLst>
              <a:gs pos="0">
                <a:srgbClr val="EF758F">
                  <a:alpha val="90000"/>
                </a:srgbClr>
              </a:gs>
              <a:gs pos="50000">
                <a:srgbClr val="EE6063">
                  <a:alpha val="89804"/>
                </a:srgbClr>
              </a:gs>
              <a:gs pos="100000">
                <a:srgbClr val="F84657">
                  <a:alpha val="89804"/>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180000">
              <a:buFont typeface="Arial" pitchFamily="34" charset="0"/>
              <a:buChar char="•"/>
            </a:pPr>
            <a:r>
              <a:rPr lang="el-GR" sz="1200" dirty="0" smtClean="0">
                <a:solidFill>
                  <a:schemeClr val="tx1"/>
                </a:solidFill>
                <a:latin typeface="Times New Roman" pitchFamily="18" charset="0"/>
                <a:cs typeface="Times New Roman" pitchFamily="18" charset="0"/>
              </a:rPr>
              <a:t>Ι</a:t>
            </a:r>
            <a:r>
              <a:rPr lang="en-US" sz="1200" dirty="0" err="1" smtClean="0">
                <a:solidFill>
                  <a:schemeClr val="tx1"/>
                </a:solidFill>
                <a:latin typeface="Times New Roman" pitchFamily="18" charset="0"/>
                <a:cs typeface="Times New Roman" pitchFamily="18" charset="0"/>
              </a:rPr>
              <a:t>báñez</a:t>
            </a:r>
            <a:r>
              <a:rPr lang="en-US" sz="1200" dirty="0" smtClean="0">
                <a:solidFill>
                  <a:schemeClr val="tx1"/>
                </a:solidFill>
                <a:latin typeface="Times New Roman" pitchFamily="18" charset="0"/>
                <a:cs typeface="Times New Roman" pitchFamily="18" charset="0"/>
              </a:rPr>
              <a:t> Elena et al., 2002. </a:t>
            </a:r>
            <a:r>
              <a:rPr lang="en-US" sz="1200" i="1" dirty="0" smtClean="0">
                <a:solidFill>
                  <a:schemeClr val="tx1"/>
                </a:solidFill>
                <a:latin typeface="Times New Roman" pitchFamily="18" charset="0"/>
                <a:cs typeface="Times New Roman" pitchFamily="18" charset="0"/>
              </a:rPr>
              <a:t>Concentration of sterols and tocopherols from olive oil with supercritical carbon dioxide. </a:t>
            </a:r>
            <a:r>
              <a:rPr lang="en-US" sz="1200" dirty="0" smtClean="0">
                <a:solidFill>
                  <a:schemeClr val="tx1"/>
                </a:solidFill>
                <a:latin typeface="Times New Roman" pitchFamily="18" charset="0"/>
                <a:cs typeface="Times New Roman" pitchFamily="18" charset="0"/>
              </a:rPr>
              <a:t>Journal of the American Oil Chemists’ Society,79: 1255-1260</a:t>
            </a:r>
            <a:endParaRPr lang="el-GR" sz="1200" dirty="0" smtClean="0">
              <a:solidFill>
                <a:schemeClr val="tx1"/>
              </a:solidFill>
              <a:latin typeface="Times New Roman" pitchFamily="18" charset="0"/>
              <a:cs typeface="Times New Roman" pitchFamily="18" charset="0"/>
            </a:endParaRPr>
          </a:p>
          <a:p>
            <a:pPr indent="-180000">
              <a:buFont typeface="Arial" pitchFamily="34" charset="0"/>
              <a:buChar char="•"/>
            </a:pPr>
            <a:r>
              <a:rPr lang="en-US" sz="1200" dirty="0" err="1" smtClean="0">
                <a:solidFill>
                  <a:schemeClr val="tx1"/>
                </a:solidFill>
                <a:latin typeface="Times New Roman" pitchFamily="18" charset="0"/>
                <a:cs typeface="Times New Roman" pitchFamily="18" charset="0"/>
              </a:rPr>
              <a:t>Roig</a:t>
            </a:r>
            <a:r>
              <a:rPr lang="en-US" sz="1200" dirty="0" smtClean="0">
                <a:solidFill>
                  <a:schemeClr val="tx1"/>
                </a:solidFill>
                <a:latin typeface="Times New Roman" pitchFamily="18" charset="0"/>
                <a:cs typeface="Times New Roman" pitchFamily="18" charset="0"/>
              </a:rPr>
              <a:t> A., </a:t>
            </a:r>
            <a:r>
              <a:rPr lang="en-US" sz="1200" dirty="0" err="1" smtClean="0">
                <a:solidFill>
                  <a:schemeClr val="tx1"/>
                </a:solidFill>
                <a:latin typeface="Times New Roman" pitchFamily="18" charset="0"/>
                <a:cs typeface="Times New Roman" pitchFamily="18" charset="0"/>
              </a:rPr>
              <a:t>Cayuela</a:t>
            </a:r>
            <a:r>
              <a:rPr lang="en-US" sz="1200" dirty="0" smtClean="0">
                <a:solidFill>
                  <a:schemeClr val="tx1"/>
                </a:solidFill>
                <a:latin typeface="Times New Roman" pitchFamily="18" charset="0"/>
                <a:cs typeface="Times New Roman" pitchFamily="18" charset="0"/>
              </a:rPr>
              <a:t> M.L. &amp; </a:t>
            </a:r>
            <a:r>
              <a:rPr lang="en-US" sz="1200" dirty="0" err="1" smtClean="0">
                <a:solidFill>
                  <a:schemeClr val="tx1"/>
                </a:solidFill>
                <a:latin typeface="Times New Roman" pitchFamily="18" charset="0"/>
                <a:cs typeface="Times New Roman" pitchFamily="18" charset="0"/>
              </a:rPr>
              <a:t>Sánchez-Monedero</a:t>
            </a:r>
            <a:r>
              <a:rPr lang="en-US" sz="1200" dirty="0" smtClean="0">
                <a:solidFill>
                  <a:schemeClr val="tx1"/>
                </a:solidFill>
                <a:latin typeface="Times New Roman" pitchFamily="18" charset="0"/>
                <a:cs typeface="Times New Roman" pitchFamily="18" charset="0"/>
              </a:rPr>
              <a:t> M.A., 2006. </a:t>
            </a:r>
            <a:r>
              <a:rPr lang="en-US" sz="1200" i="1" dirty="0" smtClean="0">
                <a:solidFill>
                  <a:schemeClr val="tx1"/>
                </a:solidFill>
                <a:latin typeface="Times New Roman" pitchFamily="18" charset="0"/>
                <a:cs typeface="Times New Roman" pitchFamily="18" charset="0"/>
              </a:rPr>
              <a:t>An overview on olive mill wastes and their valorization methods.</a:t>
            </a:r>
            <a:r>
              <a:rPr lang="en-US" sz="1200" dirty="0" smtClean="0">
                <a:solidFill>
                  <a:schemeClr val="tx1"/>
                </a:solidFill>
                <a:latin typeface="Times New Roman" pitchFamily="18" charset="0"/>
                <a:cs typeface="Times New Roman" pitchFamily="18" charset="0"/>
              </a:rPr>
              <a:t> Waste Management</a:t>
            </a:r>
            <a:r>
              <a:rPr lang="el-GR" sz="1200" dirty="0" smtClean="0">
                <a:solidFill>
                  <a:schemeClr val="tx1"/>
                </a:solidFill>
                <a:latin typeface="Times New Roman" pitchFamily="18" charset="0"/>
                <a:cs typeface="Times New Roman" pitchFamily="18" charset="0"/>
              </a:rPr>
              <a:t>, 26(9): 960-969.</a:t>
            </a:r>
          </a:p>
          <a:p>
            <a:pPr indent="-180000">
              <a:buFont typeface="Arial" pitchFamily="34" charset="0"/>
              <a:buChar char="•"/>
            </a:pPr>
            <a:r>
              <a:rPr lang="en-US" sz="1200" dirty="0" smtClean="0">
                <a:solidFill>
                  <a:schemeClr val="tx1"/>
                </a:solidFill>
                <a:latin typeface="Times New Roman" pitchFamily="18" charset="0"/>
                <a:cs typeface="Times New Roman" pitchFamily="18" charset="0"/>
              </a:rPr>
              <a:t>Clark J.H., </a:t>
            </a:r>
            <a:r>
              <a:rPr lang="en-US" sz="1200" dirty="0" err="1" smtClean="0">
                <a:solidFill>
                  <a:schemeClr val="tx1"/>
                </a:solidFill>
                <a:latin typeface="Times New Roman" pitchFamily="18" charset="0"/>
                <a:cs typeface="Times New Roman" pitchFamily="18" charset="0"/>
              </a:rPr>
              <a:t>Mcquarrie</a:t>
            </a:r>
            <a:r>
              <a:rPr lang="en-US" sz="1200" dirty="0" smtClean="0">
                <a:solidFill>
                  <a:schemeClr val="tx1"/>
                </a:solidFill>
                <a:latin typeface="Times New Roman" pitchFamily="18" charset="0"/>
                <a:cs typeface="Times New Roman" pitchFamily="18" charset="0"/>
              </a:rPr>
              <a:t> D.J., 2002. </a:t>
            </a:r>
            <a:r>
              <a:rPr lang="en-US" sz="1200" i="1" dirty="0" smtClean="0">
                <a:solidFill>
                  <a:schemeClr val="tx1"/>
                </a:solidFill>
                <a:latin typeface="Times New Roman" pitchFamily="18" charset="0"/>
                <a:cs typeface="Times New Roman" pitchFamily="18" charset="0"/>
              </a:rPr>
              <a:t>Handbook of Green Chemistry and Technology. </a:t>
            </a:r>
            <a:r>
              <a:rPr lang="en-US" sz="1200" dirty="0" smtClean="0">
                <a:solidFill>
                  <a:schemeClr val="tx1"/>
                </a:solidFill>
                <a:latin typeface="Times New Roman" pitchFamily="18" charset="0"/>
                <a:cs typeface="Times New Roman" pitchFamily="18" charset="0"/>
              </a:rPr>
              <a:t>John Wiley &amp; Sons</a:t>
            </a:r>
            <a:endParaRPr lang="el-GR" sz="1200" dirty="0" smtClean="0">
              <a:solidFill>
                <a:schemeClr val="tx1"/>
              </a:solidFill>
              <a:latin typeface="Times New Roman" pitchFamily="18" charset="0"/>
              <a:cs typeface="Times New Roman" pitchFamily="18" charset="0"/>
            </a:endParaRPr>
          </a:p>
          <a:p>
            <a:pPr indent="-180000">
              <a:buFont typeface="Arial" pitchFamily="34" charset="0"/>
              <a:buChar char="•"/>
            </a:pPr>
            <a:r>
              <a:rPr lang="el-GR" sz="1200" dirty="0" err="1" smtClean="0">
                <a:solidFill>
                  <a:schemeClr val="tx1"/>
                </a:solidFill>
                <a:latin typeface="Times New Roman" pitchFamily="18" charset="0"/>
                <a:cs typeface="Times New Roman" pitchFamily="18" charset="0"/>
              </a:rPr>
              <a:t>Κυριτσάκης</a:t>
            </a:r>
            <a:r>
              <a:rPr lang="el-GR" sz="1200" dirty="0" smtClean="0">
                <a:solidFill>
                  <a:schemeClr val="tx1"/>
                </a:solidFill>
                <a:latin typeface="Times New Roman" pitchFamily="18" charset="0"/>
                <a:cs typeface="Times New Roman" pitchFamily="18" charset="0"/>
              </a:rPr>
              <a:t> Α.Κ., 2007. </a:t>
            </a:r>
            <a:r>
              <a:rPr lang="el-GR" sz="1200" i="1" dirty="0" smtClean="0">
                <a:solidFill>
                  <a:schemeClr val="tx1"/>
                </a:solidFill>
                <a:latin typeface="Times New Roman" pitchFamily="18" charset="0"/>
                <a:cs typeface="Times New Roman" pitchFamily="18" charset="0"/>
              </a:rPr>
              <a:t>Ελαιόλαδο, Συμβατικό και Βιολογικό, Βρώσιμη Ελιά, Πάστα Ελιάς</a:t>
            </a:r>
            <a:r>
              <a:rPr lang="el-GR" sz="1200" dirty="0" smtClean="0">
                <a:solidFill>
                  <a:schemeClr val="tx1"/>
                </a:solidFill>
                <a:latin typeface="Times New Roman" pitchFamily="18" charset="0"/>
                <a:cs typeface="Times New Roman" pitchFamily="18" charset="0"/>
              </a:rPr>
              <a:t>. Εκδόσεις </a:t>
            </a:r>
            <a:r>
              <a:rPr lang="el-GR" sz="1200" dirty="0" err="1" smtClean="0">
                <a:solidFill>
                  <a:schemeClr val="tx1"/>
                </a:solidFill>
                <a:latin typeface="Times New Roman" pitchFamily="18" charset="0"/>
                <a:cs typeface="Times New Roman" pitchFamily="18" charset="0"/>
              </a:rPr>
              <a:t>Ακριτίδη</a:t>
            </a:r>
            <a:r>
              <a:rPr lang="el-GR" sz="1200" dirty="0" smtClean="0">
                <a:solidFill>
                  <a:schemeClr val="tx1"/>
                </a:solidFill>
                <a:latin typeface="Times New Roman" pitchFamily="18" charset="0"/>
                <a:cs typeface="Times New Roman" pitchFamily="18" charset="0"/>
              </a:rPr>
              <a:t>.</a:t>
            </a:r>
          </a:p>
          <a:p>
            <a:pPr indent="-180000">
              <a:buFont typeface="Arial" pitchFamily="34" charset="0"/>
              <a:buChar char="•"/>
            </a:pPr>
            <a:r>
              <a:rPr lang="el-GR" sz="1200" dirty="0" err="1" smtClean="0">
                <a:solidFill>
                  <a:schemeClr val="tx1"/>
                </a:solidFill>
                <a:latin typeface="Times New Roman" pitchFamily="18" charset="0"/>
                <a:cs typeface="Times New Roman" pitchFamily="18" charset="0"/>
              </a:rPr>
              <a:t>Ποντίκης</a:t>
            </a:r>
            <a:r>
              <a:rPr lang="el-GR" sz="1200" dirty="0" smtClean="0">
                <a:solidFill>
                  <a:schemeClr val="tx1"/>
                </a:solidFill>
                <a:latin typeface="Times New Roman" pitchFamily="18" charset="0"/>
                <a:cs typeface="Times New Roman" pitchFamily="18" charset="0"/>
              </a:rPr>
              <a:t> Κ.Α., 2000. </a:t>
            </a:r>
            <a:r>
              <a:rPr lang="el-GR" sz="1200" i="1" dirty="0" smtClean="0">
                <a:solidFill>
                  <a:schemeClr val="tx1"/>
                </a:solidFill>
                <a:latin typeface="Times New Roman" pitchFamily="18" charset="0"/>
                <a:cs typeface="Times New Roman" pitchFamily="18" charset="0"/>
              </a:rPr>
              <a:t>Ειδική Δενδροκομία, Ελαιοκομία</a:t>
            </a:r>
            <a:r>
              <a:rPr lang="el-GR" sz="1200" dirty="0" smtClean="0">
                <a:solidFill>
                  <a:schemeClr val="tx1"/>
                </a:solidFill>
                <a:latin typeface="Times New Roman" pitchFamily="18" charset="0"/>
                <a:cs typeface="Times New Roman" pitchFamily="18" charset="0"/>
              </a:rPr>
              <a:t>. Εκδόσεις </a:t>
            </a:r>
            <a:r>
              <a:rPr lang="el-GR" sz="1200" dirty="0" err="1" smtClean="0">
                <a:solidFill>
                  <a:schemeClr val="tx1"/>
                </a:solidFill>
                <a:latin typeface="Times New Roman" pitchFamily="18" charset="0"/>
                <a:cs typeface="Times New Roman" pitchFamily="18" charset="0"/>
              </a:rPr>
              <a:t>Αθ</a:t>
            </a:r>
            <a:r>
              <a:rPr lang="el-GR" sz="1200" dirty="0" smtClean="0">
                <a:solidFill>
                  <a:schemeClr val="tx1"/>
                </a:solidFill>
                <a:latin typeface="Times New Roman" pitchFamily="18" charset="0"/>
                <a:cs typeface="Times New Roman" pitchFamily="18" charset="0"/>
              </a:rPr>
              <a:t>. </a:t>
            </a:r>
            <a:r>
              <a:rPr lang="el-GR" sz="1200" dirty="0" err="1" smtClean="0">
                <a:solidFill>
                  <a:schemeClr val="tx1"/>
                </a:solidFill>
                <a:latin typeface="Times New Roman" pitchFamily="18" charset="0"/>
                <a:cs typeface="Times New Roman" pitchFamily="18" charset="0"/>
              </a:rPr>
              <a:t>Σταμούλη</a:t>
            </a:r>
            <a:r>
              <a:rPr lang="el-GR" sz="1200" dirty="0" smtClean="0">
                <a:solidFill>
                  <a:schemeClr val="tx1"/>
                </a:solidFill>
                <a:latin typeface="Times New Roman" pitchFamily="18" charset="0"/>
                <a:cs typeface="Times New Roman" pitchFamily="18" charset="0"/>
              </a:rPr>
              <a:t>.</a:t>
            </a:r>
            <a:endParaRPr lang="el-GR" sz="1200" dirty="0">
              <a:solidFill>
                <a:schemeClr val="tx1"/>
              </a:solidFill>
              <a:latin typeface="Times New Roman" pitchFamily="18" charset="0"/>
              <a:cs typeface="Times New Roman" pitchFamily="18" charset="0"/>
            </a:endParaRPr>
          </a:p>
        </p:txBody>
      </p:sp>
      <p:sp>
        <p:nvSpPr>
          <p:cNvPr id="39" name="38 - Ορθογώνιο"/>
          <p:cNvSpPr/>
          <p:nvPr/>
        </p:nvSpPr>
        <p:spPr>
          <a:xfrm>
            <a:off x="311842" y="340587"/>
            <a:ext cx="14678225" cy="1314000"/>
          </a:xfrm>
          <a:prstGeom prst="rect">
            <a:avLst/>
          </a:prstGeom>
          <a:gradFill>
            <a:gsLst>
              <a:gs pos="0">
                <a:srgbClr val="4CC8C8">
                  <a:alpha val="89804"/>
                </a:srgbClr>
              </a:gs>
              <a:gs pos="50000">
                <a:srgbClr val="4BC999">
                  <a:alpha val="90000"/>
                </a:srgbClr>
              </a:gs>
              <a:gs pos="100000">
                <a:srgbClr val="4EC676">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000"/>
              </a:spcAft>
            </a:pPr>
            <a:r>
              <a:rPr lang="el-GR" sz="3200" b="1" dirty="0" smtClean="0">
                <a:solidFill>
                  <a:schemeClr val="tx1"/>
                </a:solidFill>
                <a:latin typeface="Monotype Corsiva" pitchFamily="66" charset="0"/>
                <a:cs typeface="Times New Roman" pitchFamily="18" charset="0"/>
              </a:rPr>
              <a:t>Ελαιόλαδο και Πράσινη Χημεία</a:t>
            </a:r>
          </a:p>
          <a:p>
            <a:pPr algn="ctr">
              <a:spcAft>
                <a:spcPts val="600"/>
              </a:spcAft>
            </a:pPr>
            <a:r>
              <a:rPr lang="el-GR" sz="1400" b="1" dirty="0" smtClean="0">
                <a:solidFill>
                  <a:schemeClr val="tx1"/>
                </a:solidFill>
                <a:latin typeface="Times New Roman" pitchFamily="18" charset="0"/>
                <a:cs typeface="Times New Roman" pitchFamily="18" charset="0"/>
              </a:rPr>
              <a:t>Γιωργάς Νικόλαος, Μαρούλης Απόστολος, Πρας Κωνσταντίνος, Χατζηαντωνίου Κωνσταντίνα</a:t>
            </a:r>
          </a:p>
          <a:p>
            <a:pPr algn="ctr"/>
            <a:r>
              <a:rPr lang="el-GR" sz="1400" b="1" dirty="0" smtClean="0">
                <a:solidFill>
                  <a:schemeClr val="tx1"/>
                </a:solidFill>
                <a:latin typeface="Times New Roman" pitchFamily="18" charset="0"/>
                <a:cs typeface="Times New Roman" pitchFamily="18" charset="0"/>
              </a:rPr>
              <a:t>Αριστοτέλειο Πανεπιστήμιο Θεσσαλονίκης, Τμήμα Χημείας</a:t>
            </a:r>
            <a:endParaRPr lang="el-GR" sz="1400" b="1" dirty="0">
              <a:solidFill>
                <a:schemeClr val="tx1"/>
              </a:solidFill>
              <a:latin typeface="Times New Roman" pitchFamily="18" charset="0"/>
              <a:cs typeface="Times New Roman" pitchFamily="18" charset="0"/>
            </a:endParaRPr>
          </a:p>
        </p:txBody>
      </p:sp>
      <p:pic>
        <p:nvPicPr>
          <p:cNvPr id="40" name="39 - Εικόνα" descr="sygomidi elias (7).jpg"/>
          <p:cNvPicPr>
            <a:picLocks noChangeAspect="1"/>
          </p:cNvPicPr>
          <p:nvPr/>
        </p:nvPicPr>
        <p:blipFill>
          <a:blip r:embed="rId3"/>
          <a:stretch>
            <a:fillRect/>
          </a:stretch>
        </p:blipFill>
        <p:spPr>
          <a:xfrm>
            <a:off x="13821654" y="322169"/>
            <a:ext cx="1168416" cy="1350931"/>
          </a:xfrm>
          <a:prstGeom prst="rect">
            <a:avLst/>
          </a:prstGeom>
          <a:ln>
            <a:noFill/>
          </a:ln>
        </p:spPr>
      </p:pic>
      <p:pic>
        <p:nvPicPr>
          <p:cNvPr id="42" name="41 - Εικόνα" descr="sygomidi elias (7)1.jpg"/>
          <p:cNvPicPr>
            <a:picLocks noChangeAspect="1"/>
          </p:cNvPicPr>
          <p:nvPr/>
        </p:nvPicPr>
        <p:blipFill>
          <a:blip r:embed="rId4"/>
          <a:stretch>
            <a:fillRect/>
          </a:stretch>
        </p:blipFill>
        <p:spPr>
          <a:xfrm>
            <a:off x="311843" y="322119"/>
            <a:ext cx="1166856" cy="1350981"/>
          </a:xfrm>
          <a:prstGeom prst="rect">
            <a:avLst/>
          </a:prstGeom>
          <a:ln>
            <a:noFill/>
          </a:ln>
        </p:spPr>
      </p:pic>
      <p:sp>
        <p:nvSpPr>
          <p:cNvPr id="46" name="45 - Ορθογώνιο"/>
          <p:cNvSpPr/>
          <p:nvPr/>
        </p:nvSpPr>
        <p:spPr>
          <a:xfrm>
            <a:off x="311843" y="18067437"/>
            <a:ext cx="14678226" cy="1908000"/>
          </a:xfrm>
          <a:prstGeom prst="rect">
            <a:avLst/>
          </a:prstGeom>
          <a:gradFill>
            <a:gsLst>
              <a:gs pos="0">
                <a:srgbClr val="F9966F">
                  <a:alpha val="90000"/>
                </a:srgbClr>
              </a:gs>
              <a:gs pos="50000">
                <a:srgbClr val="F9836F">
                  <a:alpha val="90000"/>
                </a:srgbClr>
              </a:gs>
              <a:gs pos="100000">
                <a:srgbClr val="EF758F">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47" name="46 - TextBox"/>
          <p:cNvSpPr txBox="1"/>
          <p:nvPr/>
        </p:nvSpPr>
        <p:spPr>
          <a:xfrm>
            <a:off x="348356" y="18076761"/>
            <a:ext cx="12560473" cy="1969770"/>
          </a:xfrm>
          <a:prstGeom prst="rect">
            <a:avLst/>
          </a:prstGeom>
          <a:noFill/>
        </p:spPr>
        <p:txBody>
          <a:bodyPr wrap="square" rtlCol="0">
            <a:spAutoFit/>
          </a:bodyPr>
          <a:lstStyle/>
          <a:p>
            <a:pPr marL="1944000" algn="ctr" defTabSz="914400" eaLnBrk="0" hangingPunct="0">
              <a:spcAft>
                <a:spcPts val="500"/>
              </a:spcAft>
              <a:defRPr/>
            </a:pPr>
            <a:r>
              <a:rPr lang="el-GR" sz="1800" b="1" dirty="0" smtClean="0">
                <a:solidFill>
                  <a:prstClr val="black"/>
                </a:solidFill>
                <a:latin typeface="Times New Roman" pitchFamily="18" charset="0"/>
                <a:ea typeface="Calibri" pitchFamily="34" charset="0"/>
                <a:cs typeface="Times New Roman" pitchFamily="18" charset="0"/>
              </a:rPr>
              <a:t>Πράσινες χρήσεις του ελαιολάδου</a:t>
            </a:r>
          </a:p>
          <a:p>
            <a:pPr marL="180000" indent="-216000" algn="just" defTabSz="914400" eaLnBrk="0" hangingPunct="0">
              <a:spcAft>
                <a:spcPts val="500"/>
              </a:spcAft>
              <a:buFontTx/>
              <a:buChar char="•"/>
              <a:defRPr/>
            </a:pPr>
            <a:r>
              <a:rPr lang="el-GR" sz="1400" dirty="0" smtClean="0">
                <a:solidFill>
                  <a:prstClr val="black"/>
                </a:solidFill>
                <a:latin typeface="Times New Roman" pitchFamily="18" charset="0"/>
                <a:ea typeface="Calibri" pitchFamily="34" charset="0"/>
                <a:cs typeface="Times New Roman" pitchFamily="18" charset="0"/>
              </a:rPr>
              <a:t>Ως </a:t>
            </a:r>
            <a:r>
              <a:rPr lang="el-GR" sz="1400" b="1" dirty="0" smtClean="0">
                <a:solidFill>
                  <a:prstClr val="black"/>
                </a:solidFill>
                <a:latin typeface="Times New Roman" pitchFamily="18" charset="0"/>
                <a:ea typeface="Calibri" pitchFamily="34" charset="0"/>
                <a:cs typeface="Times New Roman" pitchFamily="18" charset="0"/>
              </a:rPr>
              <a:t>φάρμακο</a:t>
            </a:r>
            <a:r>
              <a:rPr lang="el-GR" sz="1400" dirty="0" smtClean="0">
                <a:solidFill>
                  <a:prstClr val="black"/>
                </a:solidFill>
                <a:latin typeface="Times New Roman" pitchFamily="18" charset="0"/>
                <a:ea typeface="Calibri" pitchFamily="34" charset="0"/>
                <a:cs typeface="Times New Roman" pitchFamily="18" charset="0"/>
              </a:rPr>
              <a:t> σε διάφορες ασθένειες και παθήσεις, ενώ σήμερα ποικίλα συστατικά του χρησιμοποιούνται ή πρόκειται να χρησιμοποιηθούν στην παρασκευή φαρμάκων</a:t>
            </a:r>
          </a:p>
          <a:p>
            <a:pPr marL="180000" indent="-216000" algn="just" defTabSz="914400" eaLnBrk="0" hangingPunct="0">
              <a:spcAft>
                <a:spcPts val="500"/>
              </a:spcAft>
              <a:buFontTx/>
              <a:buChar char="•"/>
              <a:defRPr/>
            </a:pPr>
            <a:r>
              <a:rPr lang="el-GR" sz="1400" b="1" dirty="0" smtClean="0">
                <a:solidFill>
                  <a:prstClr val="black"/>
                </a:solidFill>
                <a:latin typeface="Times New Roman" pitchFamily="18" charset="0"/>
                <a:ea typeface="Calibri" pitchFamily="34" charset="0"/>
                <a:cs typeface="Times New Roman" pitchFamily="18" charset="0"/>
              </a:rPr>
              <a:t>Καλλυντικό</a:t>
            </a:r>
            <a:r>
              <a:rPr lang="el-GR" sz="1400" dirty="0" smtClean="0">
                <a:solidFill>
                  <a:prstClr val="black"/>
                </a:solidFill>
                <a:latin typeface="Times New Roman" pitchFamily="18" charset="0"/>
                <a:ea typeface="Calibri" pitchFamily="34" charset="0"/>
                <a:cs typeface="Times New Roman" pitchFamily="18" charset="0"/>
              </a:rPr>
              <a:t>: στις μέρες μας κυκλοφορούν πλήρεις σειρές καλλυντικών περιποίησης προσώπου και σώματος, βασισμένες στο ελαιόλαδο και στα συστατικά του</a:t>
            </a:r>
          </a:p>
          <a:p>
            <a:pPr marL="180000" indent="-216000" algn="just" defTabSz="914400" eaLnBrk="0" hangingPunct="0">
              <a:spcAft>
                <a:spcPts val="500"/>
              </a:spcAft>
              <a:buFontTx/>
              <a:buChar char="•"/>
              <a:defRPr/>
            </a:pPr>
            <a:r>
              <a:rPr lang="el-GR" sz="1400" b="1" dirty="0" smtClean="0">
                <a:solidFill>
                  <a:prstClr val="black"/>
                </a:solidFill>
                <a:latin typeface="Times New Roman" pitchFamily="18" charset="0"/>
                <a:ea typeface="Calibri" pitchFamily="34" charset="0"/>
                <a:cs typeface="Times New Roman" pitchFamily="18" charset="0"/>
              </a:rPr>
              <a:t>Καθαριστικό:</a:t>
            </a:r>
            <a:r>
              <a:rPr lang="el-GR" sz="1400" dirty="0" smtClean="0">
                <a:solidFill>
                  <a:prstClr val="black"/>
                </a:solidFill>
                <a:latin typeface="Times New Roman" pitchFamily="18" charset="0"/>
                <a:ea typeface="Calibri" pitchFamily="34" charset="0"/>
                <a:cs typeface="Times New Roman" pitchFamily="18" charset="0"/>
              </a:rPr>
              <a:t> η παρασκευή πράσινου σαπουνιού επανέρχεται στο προσκήνιο, καθώς το πράσινο σαπούνι παρέχει ενυδάτωση και φυσική προστασία του δέρματος χωρίς να προκαλεί ερεθισμούς, δεν είναι τοξικό και συνιστάται για την περιποίηση του σώματος, αλλά και για το πλύσιμο των ρούχων. Επίσης διασπάται εύκολα, χωρίς να ρυπαίνει το περιβάλλον, όπως συμβαίνει με τα κοινά απορρυπαντικά </a:t>
            </a:r>
          </a:p>
          <a:p>
            <a:pPr marL="180000" indent="-216000" algn="just" defTabSz="914400" eaLnBrk="0" hangingPunct="0">
              <a:spcAft>
                <a:spcPts val="500"/>
              </a:spcAft>
              <a:buFontTx/>
              <a:buChar char="•"/>
              <a:defRPr/>
            </a:pPr>
            <a:r>
              <a:rPr lang="el-GR" sz="1400" dirty="0" smtClean="0">
                <a:solidFill>
                  <a:prstClr val="black"/>
                </a:solidFill>
                <a:latin typeface="Times New Roman" pitchFamily="18" charset="0"/>
                <a:ea typeface="Calibri" pitchFamily="34" charset="0"/>
                <a:cs typeface="Times New Roman" pitchFamily="18" charset="0"/>
              </a:rPr>
              <a:t>Χρησιμοποιημένο ελαιόλαδο (</a:t>
            </a:r>
            <a:r>
              <a:rPr lang="el-GR" sz="1400" dirty="0" err="1" smtClean="0">
                <a:solidFill>
                  <a:prstClr val="black"/>
                </a:solidFill>
                <a:latin typeface="Times New Roman" pitchFamily="18" charset="0"/>
                <a:ea typeface="Calibri" pitchFamily="34" charset="0"/>
                <a:cs typeface="Times New Roman" pitchFamily="18" charset="0"/>
              </a:rPr>
              <a:t>τηγανόλαδο</a:t>
            </a:r>
            <a:r>
              <a:rPr lang="el-GR" sz="1400" dirty="0" smtClean="0">
                <a:solidFill>
                  <a:prstClr val="black"/>
                </a:solidFill>
                <a:latin typeface="Times New Roman" pitchFamily="18" charset="0"/>
                <a:ea typeface="Calibri" pitchFamily="34" charset="0"/>
                <a:cs typeface="Times New Roman" pitchFamily="18" charset="0"/>
              </a:rPr>
              <a:t>) μπορεί να αποτελέσει </a:t>
            </a:r>
            <a:r>
              <a:rPr lang="el-GR" sz="1400" b="1" dirty="0" smtClean="0">
                <a:solidFill>
                  <a:prstClr val="black"/>
                </a:solidFill>
                <a:latin typeface="Times New Roman" pitchFamily="18" charset="0"/>
                <a:ea typeface="Calibri" pitchFamily="34" charset="0"/>
                <a:cs typeface="Times New Roman" pitchFamily="18" charset="0"/>
              </a:rPr>
              <a:t>πρώτη ύλη παρασκευής βιοντίζελ, βιομηχανικού  σάπωνος </a:t>
            </a:r>
            <a:r>
              <a:rPr lang="el-GR" sz="1400" dirty="0" smtClean="0">
                <a:solidFill>
                  <a:prstClr val="black"/>
                </a:solidFill>
                <a:latin typeface="Times New Roman" pitchFamily="18" charset="0"/>
                <a:ea typeface="Calibri" pitchFamily="34" charset="0"/>
                <a:cs typeface="Times New Roman" pitchFamily="18" charset="0"/>
              </a:rPr>
              <a:t>και </a:t>
            </a:r>
            <a:r>
              <a:rPr lang="el-GR" sz="1400" b="1" dirty="0" smtClean="0">
                <a:solidFill>
                  <a:prstClr val="black"/>
                </a:solidFill>
                <a:latin typeface="Times New Roman" pitchFamily="18" charset="0"/>
                <a:ea typeface="Calibri" pitchFamily="34" charset="0"/>
                <a:cs typeface="Times New Roman" pitchFamily="18" charset="0"/>
              </a:rPr>
              <a:t>λιπαντικού</a:t>
            </a:r>
            <a:endParaRPr lang="el-GR" sz="1400" b="1" dirty="0">
              <a:solidFill>
                <a:prstClr val="black"/>
              </a:solidFill>
              <a:latin typeface="Times New Roman" pitchFamily="18" charset="0"/>
              <a:ea typeface="Calibri" pitchFamily="34" charset="0"/>
              <a:cs typeface="Times New Roman" pitchFamily="18" charset="0"/>
            </a:endParaRPr>
          </a:p>
        </p:txBody>
      </p:sp>
      <p:pic>
        <p:nvPicPr>
          <p:cNvPr id="49" name="Picture 6" descr="C:\Users\Psil\Desktop\Εργασία Ελαιόλαδο\photos\used\images2.jpg"/>
          <p:cNvPicPr>
            <a:picLocks noChangeAspect="1" noChangeArrowheads="1"/>
          </p:cNvPicPr>
          <p:nvPr/>
        </p:nvPicPr>
        <p:blipFill>
          <a:blip r:embed="rId5"/>
          <a:srcRect/>
          <a:stretch>
            <a:fillRect/>
          </a:stretch>
        </p:blipFill>
        <p:spPr bwMode="auto">
          <a:xfrm>
            <a:off x="13216423" y="18469080"/>
            <a:ext cx="1410730" cy="109539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2028</TotalTime>
  <Words>884</Words>
  <Application>Microsoft Office PowerPoint</Application>
  <PresentationFormat>Προσαρμογή</PresentationFormat>
  <Paragraphs>73</Paragraphs>
  <Slides>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vt:i4>
      </vt:variant>
    </vt:vector>
  </HeadingPairs>
  <TitlesOfParts>
    <vt:vector size="2" baseType="lpstr">
      <vt:lpstr>Θέμα του Office</vt:lpstr>
      <vt:lpstr>Διαφάνεια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Pras</dc:creator>
  <cp:lastModifiedBy>Pras</cp:lastModifiedBy>
  <cp:revision>195</cp:revision>
  <dcterms:created xsi:type="dcterms:W3CDTF">2011-11-14T10:15:45Z</dcterms:created>
  <dcterms:modified xsi:type="dcterms:W3CDTF">2011-12-01T20:57:34Z</dcterms:modified>
</cp:coreProperties>
</file>